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83" r:id="rId2"/>
    <p:sldMasterId id="2147483663" r:id="rId3"/>
    <p:sldMasterId id="2147483659" r:id="rId4"/>
    <p:sldMasterId id="2147483661" r:id="rId5"/>
    <p:sldMasterId id="2147483685" r:id="rId6"/>
  </p:sldMasterIdLst>
  <p:notesMasterIdLst>
    <p:notesMasterId r:id="rId26"/>
  </p:notesMasterIdLst>
  <p:handoutMasterIdLst>
    <p:handoutMasterId r:id="rId27"/>
  </p:handoutMasterIdLst>
  <p:sldIdLst>
    <p:sldId id="292" r:id="rId7"/>
    <p:sldId id="293" r:id="rId8"/>
    <p:sldId id="307" r:id="rId9"/>
    <p:sldId id="294" r:id="rId10"/>
    <p:sldId id="306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291" r:id="rId23"/>
    <p:sldId id="290" r:id="rId24"/>
    <p:sldId id="287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38B"/>
    <a:srgbClr val="F28E65"/>
    <a:srgbClr val="51BAAA"/>
    <a:srgbClr val="DA0D57"/>
    <a:srgbClr val="CC0047"/>
    <a:srgbClr val="9B008A"/>
    <a:srgbClr val="7800FF"/>
    <a:srgbClr val="8800D1"/>
    <a:srgbClr val="7B00AC"/>
    <a:srgbClr val="6E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5" autoAdjust="0"/>
    <p:restoredTop sz="94661"/>
  </p:normalViewPr>
  <p:slideViewPr>
    <p:cSldViewPr snapToGrid="0" snapToObjects="1">
      <p:cViewPr varScale="1">
        <p:scale>
          <a:sx n="68" d="100"/>
          <a:sy n="68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30/01/2018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288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32524" y="614707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440980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-ItalicMT" charset="0"/>
              <a:buChar char="&gt;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5119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32524" y="614707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440980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-ItalicMT" charset="0"/>
              <a:buChar char="&gt;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DA0D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llipse 2"/>
          <p:cNvSpPr/>
          <p:nvPr userDrawn="1"/>
        </p:nvSpPr>
        <p:spPr>
          <a:xfrm>
            <a:off x="8339818" y="6208035"/>
            <a:ext cx="261257" cy="261257"/>
          </a:xfrm>
          <a:prstGeom prst="ellipse">
            <a:avLst/>
          </a:prstGeom>
          <a:solidFill>
            <a:srgbClr val="F28E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147072"/>
            <a:ext cx="3515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>
                <a:solidFill>
                  <a:srgbClr val="26338B"/>
                </a:solidFill>
              </a:defRPr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440980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-ItalicMT" charset="0"/>
              <a:buChar char="&gt;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4"/>
          </p:nvPr>
        </p:nvSpPr>
        <p:spPr>
          <a:xfrm>
            <a:off x="8132763" y="6146800"/>
            <a:ext cx="450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8FED5-921A-48B1-AC08-09C7DECD6081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60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6718" y="78381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712" y="1476022"/>
            <a:ext cx="80467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llipse 17"/>
          <p:cNvSpPr/>
          <p:nvPr userDrawn="1"/>
        </p:nvSpPr>
        <p:spPr>
          <a:xfrm>
            <a:off x="8331109" y="6216744"/>
            <a:ext cx="261257" cy="261257"/>
          </a:xfrm>
          <a:prstGeom prst="ellipse">
            <a:avLst/>
          </a:prstGeom>
          <a:solidFill>
            <a:srgbClr val="F28E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32433" y="6147982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Espace réservé du pied de page 4"/>
          <p:cNvSpPr txBox="1">
            <a:spLocks/>
          </p:cNvSpPr>
          <p:nvPr userDrawn="1"/>
        </p:nvSpPr>
        <p:spPr>
          <a:xfrm>
            <a:off x="2882882" y="5911060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26338B"/>
                </a:solidFill>
              </a:rPr>
              <a:t>Plan étudiants</a:t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srgbClr val="26338B"/>
                </a:solidFill>
              </a:rPr>
              <a:t>UN MEILLEUR ACCOMPAGNEMENT VERS LE SUPERIEUR</a:t>
            </a:r>
          </a:p>
          <a:p>
            <a:endParaRPr lang="fr-FR" dirty="0"/>
          </a:p>
        </p:txBody>
      </p:sp>
      <p:sp>
        <p:nvSpPr>
          <p:cNvPr id="21" name="Espace réservé du pied de page 4"/>
          <p:cNvSpPr txBox="1">
            <a:spLocks/>
          </p:cNvSpPr>
          <p:nvPr userDrawn="1"/>
        </p:nvSpPr>
        <p:spPr>
          <a:xfrm>
            <a:off x="7364087" y="6147982"/>
            <a:ext cx="90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rgbClr val="26338B"/>
                </a:solidFill>
              </a:rPr>
              <a:t>JJ/MM/AAAA</a:t>
            </a:r>
          </a:p>
          <a:p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2" y="5977505"/>
            <a:ext cx="2279976" cy="404696"/>
          </a:xfrm>
          <a:prstGeom prst="rect">
            <a:avLst/>
          </a:prstGeom>
        </p:spPr>
      </p:pic>
      <p:cxnSp>
        <p:nvCxnSpPr>
          <p:cNvPr id="23" name="Connecteur droit 22"/>
          <p:cNvCxnSpPr/>
          <p:nvPr userDrawn="1"/>
        </p:nvCxnSpPr>
        <p:spPr>
          <a:xfrm>
            <a:off x="5991496" y="6331135"/>
            <a:ext cx="1372591" cy="0"/>
          </a:xfrm>
          <a:prstGeom prst="line">
            <a:avLst/>
          </a:prstGeom>
          <a:ln w="92075" cmpd="tri">
            <a:solidFill>
              <a:srgbClr val="26338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1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3000" kern="1200" cap="all">
          <a:solidFill>
            <a:srgbClr val="51BAAA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rgbClr val="26338B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F28E65"/>
        </a:buClr>
        <a:buFont typeface="Arial-ItalicMT" charset="0"/>
        <a:buChar char="&gt;"/>
        <a:defRPr sz="1500" kern="1200">
          <a:solidFill>
            <a:srgbClr val="26338B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rgbClr val="26338B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F28E65"/>
        </a:buClr>
        <a:buFont typeface="Arial"/>
        <a:buChar char="–"/>
        <a:defRPr sz="1100" kern="1200">
          <a:solidFill>
            <a:srgbClr val="26338B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rgbClr val="26338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6718" y="78381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712" y="1476022"/>
            <a:ext cx="80467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llipse 17"/>
          <p:cNvSpPr/>
          <p:nvPr userDrawn="1"/>
        </p:nvSpPr>
        <p:spPr>
          <a:xfrm>
            <a:off x="8331109" y="6216744"/>
            <a:ext cx="261257" cy="261257"/>
          </a:xfrm>
          <a:prstGeom prst="ellipse">
            <a:avLst/>
          </a:prstGeom>
          <a:solidFill>
            <a:srgbClr val="F28E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32433" y="6147982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Espace réservé du pied de page 4"/>
          <p:cNvSpPr txBox="1">
            <a:spLocks/>
          </p:cNvSpPr>
          <p:nvPr userDrawn="1"/>
        </p:nvSpPr>
        <p:spPr>
          <a:xfrm>
            <a:off x="2882882" y="5911060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26338B"/>
                </a:solidFill>
              </a:rPr>
              <a:t>Plan étudiants</a:t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srgbClr val="26338B"/>
                </a:solidFill>
              </a:rPr>
              <a:t>UN MEILLEUR ACCOMPAGNEMENT VERS LE SUPERIEUR</a:t>
            </a:r>
          </a:p>
          <a:p>
            <a:endParaRPr lang="fr-FR" dirty="0"/>
          </a:p>
        </p:txBody>
      </p:sp>
      <p:sp>
        <p:nvSpPr>
          <p:cNvPr id="21" name="Espace réservé du pied de page 4"/>
          <p:cNvSpPr txBox="1">
            <a:spLocks/>
          </p:cNvSpPr>
          <p:nvPr userDrawn="1"/>
        </p:nvSpPr>
        <p:spPr>
          <a:xfrm>
            <a:off x="7364087" y="6147982"/>
            <a:ext cx="90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rgbClr val="26338B"/>
                </a:solidFill>
              </a:rPr>
              <a:t>JJ/MM/AAAA</a:t>
            </a:r>
          </a:p>
          <a:p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2" y="5977505"/>
            <a:ext cx="2279976" cy="404696"/>
          </a:xfrm>
          <a:prstGeom prst="rect">
            <a:avLst/>
          </a:prstGeom>
        </p:spPr>
      </p:pic>
      <p:cxnSp>
        <p:nvCxnSpPr>
          <p:cNvPr id="23" name="Connecteur droit 22"/>
          <p:cNvCxnSpPr/>
          <p:nvPr userDrawn="1"/>
        </p:nvCxnSpPr>
        <p:spPr>
          <a:xfrm>
            <a:off x="5991496" y="6331135"/>
            <a:ext cx="1372591" cy="0"/>
          </a:xfrm>
          <a:prstGeom prst="line">
            <a:avLst/>
          </a:prstGeom>
          <a:ln w="92075" cmpd="tri">
            <a:solidFill>
              <a:srgbClr val="26338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 userDrawn="1"/>
        </p:nvCxnSpPr>
        <p:spPr>
          <a:xfrm>
            <a:off x="531221" y="1132121"/>
            <a:ext cx="8055429" cy="0"/>
          </a:xfrm>
          <a:prstGeom prst="line">
            <a:avLst/>
          </a:prstGeom>
          <a:ln w="41275" cmpd="dbl">
            <a:solidFill>
              <a:srgbClr val="51BAAA"/>
            </a:solidFill>
          </a:ln>
          <a:effectLst>
            <a:outerShdw dist="20000" rotWithShape="0">
              <a:srgbClr val="26338B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 userDrawn="1"/>
        </p:nvCxnSpPr>
        <p:spPr>
          <a:xfrm>
            <a:off x="539929" y="243839"/>
            <a:ext cx="8055429" cy="0"/>
          </a:xfrm>
          <a:prstGeom prst="line">
            <a:avLst/>
          </a:prstGeom>
          <a:ln w="41275" cmpd="dbl">
            <a:solidFill>
              <a:srgbClr val="51BAAA"/>
            </a:solidFill>
          </a:ln>
          <a:effectLst>
            <a:outerShdw dist="20000" rotWithShape="0">
              <a:srgbClr val="26338B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3000" kern="1200" cap="all">
          <a:solidFill>
            <a:srgbClr val="51BAAA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rgbClr val="26338B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F28E65"/>
        </a:buClr>
        <a:buFont typeface="Arial-ItalicMT" charset="0"/>
        <a:buChar char="&gt;"/>
        <a:defRPr sz="1500" kern="1200">
          <a:solidFill>
            <a:srgbClr val="26338B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rgbClr val="26338B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F28E65"/>
        </a:buClr>
        <a:buFont typeface="Arial"/>
        <a:buChar char="–"/>
        <a:defRPr sz="1100" kern="1200">
          <a:solidFill>
            <a:srgbClr val="26338B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rgbClr val="26338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36903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>
                <a:solidFill>
                  <a:srgbClr val="DA0D57"/>
                </a:solidFill>
              </a:rPr>
              <a:t>DGESCO</a:t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15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pic>
        <p:nvPicPr>
          <p:cNvPr id="16" name="Image 10" descr="2017_MEN_horizontal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DA0D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</a:t>
            </a:r>
            <a:br>
              <a:rPr lang="fr-FR" dirty="0"/>
            </a:br>
            <a:r>
              <a:rPr lang="fr-FR" dirty="0"/>
              <a:t>LES STYLES DU TEXTE DU MASQUE</a:t>
            </a:r>
          </a:p>
          <a:p>
            <a:pPr lvl="0"/>
            <a:endParaRPr lang="fr-FR" dirty="0"/>
          </a:p>
        </p:txBody>
      </p:sp>
      <p:sp>
        <p:nvSpPr>
          <p:cNvPr id="17" name="Ellipse 16"/>
          <p:cNvSpPr/>
          <p:nvPr userDrawn="1"/>
        </p:nvSpPr>
        <p:spPr>
          <a:xfrm>
            <a:off x="8339818" y="6216744"/>
            <a:ext cx="261257" cy="261257"/>
          </a:xfrm>
          <a:prstGeom prst="ellipse">
            <a:avLst/>
          </a:prstGeom>
          <a:solidFill>
            <a:srgbClr val="F28E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147982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2882882" y="5911060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26338B"/>
                </a:solidFill>
              </a:rPr>
              <a:t>Plan étudiants</a:t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srgbClr val="26338B"/>
                </a:solidFill>
              </a:rPr>
              <a:t>UN MEILLEUR ACCOMPAGNEMENT VERS LE SUPERIEUR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7364087" y="6147982"/>
            <a:ext cx="90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rgbClr val="26338B"/>
                </a:solidFill>
              </a:rPr>
              <a:t>JJ/MM/AAAA</a:t>
            </a:r>
          </a:p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2" y="5977505"/>
            <a:ext cx="2279976" cy="404696"/>
          </a:xfrm>
          <a:prstGeom prst="rect">
            <a:avLst/>
          </a:prstGeom>
        </p:spPr>
      </p:pic>
      <p:cxnSp>
        <p:nvCxnSpPr>
          <p:cNvPr id="14" name="Connecteur droit 13"/>
          <p:cNvCxnSpPr/>
          <p:nvPr userDrawn="1"/>
        </p:nvCxnSpPr>
        <p:spPr>
          <a:xfrm>
            <a:off x="1271451" y="2316482"/>
            <a:ext cx="5965372" cy="0"/>
          </a:xfrm>
          <a:prstGeom prst="line">
            <a:avLst/>
          </a:prstGeom>
          <a:ln w="41275" cmpd="dbl">
            <a:solidFill>
              <a:srgbClr val="26338B"/>
            </a:solidFill>
          </a:ln>
          <a:effectLst>
            <a:outerShdw dist="20000" rotWithShape="0">
              <a:srgbClr val="26338B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5991496" y="6331135"/>
            <a:ext cx="1372591" cy="0"/>
          </a:xfrm>
          <a:prstGeom prst="line">
            <a:avLst/>
          </a:prstGeom>
          <a:ln w="92075" cmpd="tri">
            <a:solidFill>
              <a:srgbClr val="26338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26338B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800" kern="1200">
          <a:solidFill>
            <a:srgbClr val="51BAA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7880350" cy="1287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27038" y="1476375"/>
            <a:ext cx="80470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 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8" name="Ellipse 17"/>
          <p:cNvSpPr/>
          <p:nvPr userDrawn="1"/>
        </p:nvSpPr>
        <p:spPr>
          <a:xfrm>
            <a:off x="8331200" y="6216650"/>
            <a:ext cx="261938" cy="261938"/>
          </a:xfrm>
          <a:prstGeom prst="ellipse">
            <a:avLst/>
          </a:prstGeom>
          <a:solidFill>
            <a:srgbClr val="F28E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32775" y="6148388"/>
            <a:ext cx="35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E43664-1F57-4250-95FF-BA4073C9DA43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Espace réservé du pied de page 4"/>
          <p:cNvSpPr txBox="1">
            <a:spLocks/>
          </p:cNvSpPr>
          <p:nvPr userDrawn="1"/>
        </p:nvSpPr>
        <p:spPr>
          <a:xfrm>
            <a:off x="2882900" y="5911850"/>
            <a:ext cx="4621213" cy="67627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  <a:defRPr/>
            </a:pPr>
            <a:r>
              <a:rPr lang="fr-FR" b="1" dirty="0">
                <a:solidFill>
                  <a:srgbClr val="26338B"/>
                </a:solidFill>
              </a:rPr>
              <a:t>Plan étudiants</a:t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srgbClr val="26338B"/>
                </a:solidFill>
              </a:rPr>
              <a:t>accompagner chacun vers la réussite</a:t>
            </a:r>
          </a:p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" name="Imag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76938"/>
            <a:ext cx="22796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Connecteur droit 22"/>
          <p:cNvCxnSpPr/>
          <p:nvPr userDrawn="1"/>
        </p:nvCxnSpPr>
        <p:spPr>
          <a:xfrm>
            <a:off x="5991225" y="6330950"/>
            <a:ext cx="1373188" cy="0"/>
          </a:xfrm>
          <a:prstGeom prst="line">
            <a:avLst/>
          </a:prstGeom>
          <a:ln w="92075" cmpd="tri">
            <a:solidFill>
              <a:srgbClr val="26338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 userDrawn="1"/>
        </p:nvCxnSpPr>
        <p:spPr>
          <a:xfrm>
            <a:off x="531813" y="1131888"/>
            <a:ext cx="8054975" cy="0"/>
          </a:xfrm>
          <a:prstGeom prst="line">
            <a:avLst/>
          </a:prstGeom>
          <a:ln w="41275" cmpd="dbl">
            <a:solidFill>
              <a:srgbClr val="51BAAA"/>
            </a:solidFill>
          </a:ln>
          <a:effectLst>
            <a:outerShdw dist="20000" rotWithShape="0">
              <a:srgbClr val="26338B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 userDrawn="1"/>
        </p:nvCxnSpPr>
        <p:spPr>
          <a:xfrm>
            <a:off x="539750" y="244475"/>
            <a:ext cx="8054975" cy="0"/>
          </a:xfrm>
          <a:prstGeom prst="line">
            <a:avLst/>
          </a:prstGeom>
          <a:ln w="41275" cmpd="dbl">
            <a:solidFill>
              <a:srgbClr val="51BAAA"/>
            </a:solidFill>
          </a:ln>
          <a:effectLst>
            <a:outerShdw dist="20000" rotWithShape="0">
              <a:srgbClr val="26338B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44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kern="1200" cap="all">
          <a:solidFill>
            <a:srgbClr val="51BA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3000">
          <a:solidFill>
            <a:srgbClr val="51BAAA"/>
          </a:solidFill>
          <a:latin typeface="Calibri" pitchFamily="34" charset="0"/>
        </a:defRPr>
      </a:lvl9pPr>
    </p:titleStyle>
    <p:bodyStyle>
      <a:lvl1pPr marL="177800" indent="-1778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sz="2000" kern="1200">
          <a:solidFill>
            <a:srgbClr val="26338B"/>
          </a:solidFill>
          <a:latin typeface="+mn-lt"/>
          <a:ea typeface="+mn-ea"/>
          <a:cs typeface="+mn-cs"/>
        </a:defRPr>
      </a:lvl1pPr>
      <a:lvl2pPr marL="627063" indent="-169863" algn="l" defTabSz="457200" rtl="0" eaLnBrk="0" fontAlgn="base" hangingPunct="0">
        <a:spcBef>
          <a:spcPct val="20000"/>
        </a:spcBef>
        <a:spcAft>
          <a:spcPct val="0"/>
        </a:spcAft>
        <a:buClr>
          <a:srgbClr val="F28E65"/>
        </a:buClr>
        <a:buFont typeface="Arial-ItalicMT"/>
        <a:buChar char="&gt;"/>
        <a:defRPr sz="1500" kern="1200">
          <a:solidFill>
            <a:srgbClr val="26338B"/>
          </a:solidFill>
          <a:latin typeface="+mn-lt"/>
          <a:ea typeface="+mn-ea"/>
          <a:cs typeface="+mn-cs"/>
        </a:defRPr>
      </a:lvl2pPr>
      <a:lvl3pPr marL="627063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500" kern="1200">
          <a:solidFill>
            <a:srgbClr val="26338B"/>
          </a:solidFill>
          <a:latin typeface="+mn-lt"/>
          <a:ea typeface="+mn-ea"/>
          <a:cs typeface="+mn-cs"/>
        </a:defRPr>
      </a:lvl3pPr>
      <a:lvl4pPr marL="627063" indent="177800" algn="l" defTabSz="457200" rtl="0" eaLnBrk="0" fontAlgn="base" hangingPunct="0">
        <a:spcBef>
          <a:spcPct val="20000"/>
        </a:spcBef>
        <a:spcAft>
          <a:spcPct val="0"/>
        </a:spcAft>
        <a:buClr>
          <a:srgbClr val="F28E65"/>
        </a:buClr>
        <a:buFont typeface="Arial" pitchFamily="34" charset="0"/>
        <a:buChar char="–"/>
        <a:defRPr sz="1100" kern="1200">
          <a:solidFill>
            <a:srgbClr val="26338B"/>
          </a:solidFill>
          <a:latin typeface="+mn-lt"/>
          <a:ea typeface="+mn-ea"/>
          <a:cs typeface="+mn-cs"/>
        </a:defRPr>
      </a:lvl4pPr>
      <a:lvl5pPr marL="806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26338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62F743-C7CF-4B41-92C3-C379C78326CE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8" y="180975"/>
            <a:ext cx="78803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de Camille en terminale professionnelle "Etude et définition de produits industriels" qui formule des vœux en BTS et en licence (1/4)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1123950" y="1325563"/>
            <a:ext cx="2663825" cy="36036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Assistance technique d'ingénieur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1474788" y="174466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1141413" y="3159125"/>
            <a:ext cx="2663825" cy="36036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Conception de produits industriels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1479550" y="201930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1479550" y="22939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1474788" y="25733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1474788" y="285750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1500188" y="35623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1500188" y="38306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1500188" y="410527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1501775" y="43751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1504950" y="465137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1146175" y="4956175"/>
            <a:ext cx="2663825" cy="3952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1146175" y="5421313"/>
            <a:ext cx="2663825" cy="3952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5089525" y="1493838"/>
            <a:ext cx="36004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r>
              <a:rPr lang="fr-FR" sz="1600" b="1" dirty="0">
                <a:solidFill>
                  <a:srgbClr val="26338B"/>
                </a:solidFill>
                <a:latin typeface="+mn-lt"/>
                <a:cs typeface="+mn-cs"/>
              </a:rPr>
              <a:t>Camille formule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600" dirty="0">
              <a:solidFill>
                <a:srgbClr val="26338B"/>
              </a:solidFill>
              <a:latin typeface="+mn-lt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26338B"/>
                </a:solidFill>
                <a:latin typeface="+mn-lt"/>
                <a:cs typeface="+mn-cs"/>
              </a:rPr>
              <a:t>un vœu multiple national pour le BTS spécialité Assistance technique d'ingénieur </a:t>
            </a:r>
            <a:r>
              <a:rPr lang="fr-FR" sz="1600" dirty="0">
                <a:solidFill>
                  <a:srgbClr val="26338B"/>
                </a:solidFill>
                <a:latin typeface="+mn-lt"/>
                <a:cs typeface="+mn-cs"/>
              </a:rPr>
              <a:t>dans 5 lycées (soit 5 sous-vœux)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600" dirty="0">
              <a:solidFill>
                <a:srgbClr val="26338B"/>
              </a:solidFill>
              <a:latin typeface="+mn-lt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26338B"/>
                </a:solidFill>
                <a:latin typeface="+mn-lt"/>
                <a:cs typeface="+mn-cs"/>
              </a:rPr>
              <a:t>un vœu multiple national pour le BTS spécialité Conception de produits industriels </a:t>
            </a:r>
            <a:r>
              <a:rPr lang="fr-FR" sz="1600" dirty="0">
                <a:solidFill>
                  <a:srgbClr val="26338B"/>
                </a:solidFill>
                <a:latin typeface="+mn-lt"/>
                <a:cs typeface="+mn-cs"/>
              </a:rPr>
              <a:t>dans 5 lycées ( soit 5 sous-vœux)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600" dirty="0">
              <a:solidFill>
                <a:srgbClr val="26338B"/>
              </a:solidFill>
              <a:latin typeface="+mn-lt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26338B"/>
                </a:solidFill>
                <a:latin typeface="+mn-lt"/>
                <a:cs typeface="+mn-cs"/>
              </a:rPr>
              <a:t>deux vœux pour une licence de</a:t>
            </a:r>
            <a:r>
              <a:rPr lang="fr-FR" sz="1600" b="1" dirty="0"/>
              <a:t> </a:t>
            </a:r>
            <a:r>
              <a:rPr lang="fr-FR" sz="1600" b="1" dirty="0">
                <a:solidFill>
                  <a:srgbClr val="26338B"/>
                </a:solidFill>
                <a:latin typeface="+mn-lt"/>
                <a:cs typeface="+mn-cs"/>
              </a:rPr>
              <a:t>Sciences pour l'ingénieur </a:t>
            </a:r>
            <a:r>
              <a:rPr lang="fr-FR" sz="1600" dirty="0">
                <a:solidFill>
                  <a:srgbClr val="26338B"/>
                </a:solidFill>
                <a:latin typeface="+mn-lt"/>
                <a:cs typeface="+mn-cs"/>
              </a:rPr>
              <a:t>dans deux universités différentes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600" dirty="0">
              <a:solidFill>
                <a:srgbClr val="26338B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r>
              <a:rPr lang="fr-FR" sz="1600" dirty="0">
                <a:solidFill>
                  <a:srgbClr val="26338B"/>
                </a:solidFill>
                <a:latin typeface="+mn-lt"/>
                <a:cs typeface="+mn-cs"/>
                <a:sym typeface="Wingdings" panose="05000000000000000000" pitchFamily="2" charset="2"/>
              </a:rPr>
              <a:t> </a:t>
            </a:r>
            <a:r>
              <a:rPr lang="fr-FR" sz="1600" dirty="0">
                <a:solidFill>
                  <a:srgbClr val="FF0000"/>
                </a:solidFill>
                <a:latin typeface="+mn-lt"/>
                <a:cs typeface="+mn-cs"/>
              </a:rPr>
              <a:t>total = 4 vœux et 10 sous-vœux.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600" dirty="0">
              <a:solidFill>
                <a:srgbClr val="26338B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45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8675687" cy="12874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700" b="1" dirty="0"/>
              <a:t>Exemple de </a:t>
            </a:r>
            <a:r>
              <a:rPr lang="fr-FR" sz="1700" b="1" dirty="0" err="1">
                <a:solidFill>
                  <a:srgbClr val="26338B"/>
                </a:solidFill>
              </a:rPr>
              <a:t>tHéo</a:t>
            </a:r>
            <a:r>
              <a:rPr lang="fr-FR" sz="1700" b="1" dirty="0"/>
              <a:t> en terminale </a:t>
            </a:r>
            <a:r>
              <a:rPr lang="fr-FR" sz="1700" b="1" dirty="0">
                <a:solidFill>
                  <a:srgbClr val="26338B"/>
                </a:solidFill>
              </a:rPr>
              <a:t>pro</a:t>
            </a:r>
            <a:r>
              <a:rPr lang="fr-FR" sz="1700" b="1" dirty="0"/>
              <a:t>fessionnelle "systèmes électroniques numériques"  QUI formule des vœux en BTS sous statut étudiant et apprenti (2/3)</a:t>
            </a:r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44E3B08-C54E-4B0B-BEA9-EE7149FFC13F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75780" name="Espace réservé du numéro de diapositive 3"/>
          <p:cNvSpPr txBox="1">
            <a:spLocks/>
          </p:cNvSpPr>
          <p:nvPr/>
        </p:nvSpPr>
        <p:spPr bwMode="auto">
          <a:xfrm>
            <a:off x="8132763" y="6146800"/>
            <a:ext cx="450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627063" indent="-169863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627063" indent="1778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647F1B0A-8596-4213-B694-DD501C0F5D49}" type="slidenum">
              <a:rPr lang="fr-FR" altLang="fr-FR" sz="10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fr-FR" altLang="fr-FR" sz="1000" b="1">
              <a:solidFill>
                <a:schemeClr val="bg1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7038" y="77788"/>
            <a:ext cx="7880350" cy="1287462"/>
          </a:xfrm>
          <a:prstGeom prst="rect">
            <a:avLst/>
          </a:prstGeom>
        </p:spPr>
        <p:txBody>
          <a:bodyPr anchor="ctr"/>
          <a:lstStyle>
            <a:lvl1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 kern="1200" cap="all">
                <a:solidFill>
                  <a:srgbClr val="51BA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5pPr>
            <a:lvl6pPr marL="4572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6pPr>
            <a:lvl7pPr marL="9144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7pPr>
            <a:lvl8pPr marL="13716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8pPr>
            <a:lvl9pPr marL="18288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sz="1600" b="1" dirty="0"/>
          </a:p>
        </p:txBody>
      </p:sp>
      <p:sp>
        <p:nvSpPr>
          <p:cNvPr id="75782" name="Espace réservé du numéro de diapositive 3"/>
          <p:cNvSpPr txBox="1">
            <a:spLocks/>
          </p:cNvSpPr>
          <p:nvPr/>
        </p:nvSpPr>
        <p:spPr bwMode="auto">
          <a:xfrm>
            <a:off x="8132763" y="6146800"/>
            <a:ext cx="450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627063" indent="-169863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627063" indent="1778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A650429B-967F-43B8-A25E-69AF0AABFC35}" type="slidenum">
              <a:rPr lang="fr-FR" altLang="fr-FR" sz="10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fr-FR" altLang="fr-FR" sz="1000" b="1">
              <a:solidFill>
                <a:schemeClr val="bg1"/>
              </a:solidFill>
            </a:endParaRPr>
          </a:p>
        </p:txBody>
      </p:sp>
      <p:sp>
        <p:nvSpPr>
          <p:cNvPr id="75783" name="ZoneTexte 30"/>
          <p:cNvSpPr txBox="1">
            <a:spLocks noChangeArrowheads="1"/>
          </p:cNvSpPr>
          <p:nvPr/>
        </p:nvSpPr>
        <p:spPr bwMode="auto">
          <a:xfrm>
            <a:off x="2946400" y="1246188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22 mai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réponses des établissements</a:t>
            </a:r>
          </a:p>
        </p:txBody>
      </p:sp>
      <p:sp>
        <p:nvSpPr>
          <p:cNvPr id="32" name="Flèche droite 31"/>
          <p:cNvSpPr/>
          <p:nvPr/>
        </p:nvSpPr>
        <p:spPr>
          <a:xfrm>
            <a:off x="5321300" y="26511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3" name="Flèche droite 32"/>
          <p:cNvSpPr/>
          <p:nvPr/>
        </p:nvSpPr>
        <p:spPr>
          <a:xfrm>
            <a:off x="5303838" y="57118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4" name="Flèche droite 33"/>
          <p:cNvSpPr/>
          <p:nvPr/>
        </p:nvSpPr>
        <p:spPr>
          <a:xfrm>
            <a:off x="5303838" y="540067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5" name="Flèche droite 34"/>
          <p:cNvSpPr/>
          <p:nvPr/>
        </p:nvSpPr>
        <p:spPr>
          <a:xfrm>
            <a:off x="5311775" y="42449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6" name="Flèche droite 35"/>
          <p:cNvSpPr/>
          <p:nvPr/>
        </p:nvSpPr>
        <p:spPr>
          <a:xfrm>
            <a:off x="5311775" y="40100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7" name="Flèche droite 36"/>
          <p:cNvSpPr/>
          <p:nvPr/>
        </p:nvSpPr>
        <p:spPr>
          <a:xfrm>
            <a:off x="5302250" y="291306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5790" name="ZoneTexte 30"/>
          <p:cNvSpPr txBox="1">
            <a:spLocks noChangeArrowheads="1"/>
          </p:cNvSpPr>
          <p:nvPr/>
        </p:nvSpPr>
        <p:spPr bwMode="auto">
          <a:xfrm>
            <a:off x="5284788" y="1233488"/>
            <a:ext cx="172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22 mai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Réponses  de Théo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5688013" y="2965450"/>
            <a:ext cx="900112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5688013" y="4002088"/>
            <a:ext cx="900112" cy="1793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5688013" y="2676525"/>
            <a:ext cx="900112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5688013" y="5418138"/>
            <a:ext cx="900112" cy="17938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692775" y="3228975"/>
            <a:ext cx="900113" cy="179388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5697538" y="4267200"/>
            <a:ext cx="900112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5697538" y="5756275"/>
            <a:ext cx="900112" cy="1793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59" name="Flèche droite 58"/>
          <p:cNvSpPr/>
          <p:nvPr/>
        </p:nvSpPr>
        <p:spPr>
          <a:xfrm>
            <a:off x="2532063" y="234791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0" name="Flèche droite 59"/>
          <p:cNvSpPr/>
          <p:nvPr/>
        </p:nvSpPr>
        <p:spPr>
          <a:xfrm>
            <a:off x="2528888" y="26209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1" name="Flèche droite 60"/>
          <p:cNvSpPr/>
          <p:nvPr/>
        </p:nvSpPr>
        <p:spPr>
          <a:xfrm>
            <a:off x="2535238" y="292258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2" name="Flèche droite 61"/>
          <p:cNvSpPr/>
          <p:nvPr/>
        </p:nvSpPr>
        <p:spPr>
          <a:xfrm>
            <a:off x="2535238" y="319881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4" name="Flèche droite 63"/>
          <p:cNvSpPr/>
          <p:nvPr/>
        </p:nvSpPr>
        <p:spPr>
          <a:xfrm>
            <a:off x="2546350" y="39528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5" name="Flèche droite 64"/>
          <p:cNvSpPr/>
          <p:nvPr/>
        </p:nvSpPr>
        <p:spPr>
          <a:xfrm>
            <a:off x="2543175" y="42386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6" name="Flèche droite 65"/>
          <p:cNvSpPr/>
          <p:nvPr/>
        </p:nvSpPr>
        <p:spPr>
          <a:xfrm>
            <a:off x="2544763" y="542448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7" name="Flèche droite 66"/>
          <p:cNvSpPr/>
          <p:nvPr/>
        </p:nvSpPr>
        <p:spPr>
          <a:xfrm>
            <a:off x="2541588" y="57245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2973388" y="2354263"/>
            <a:ext cx="2160587" cy="17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2965450" y="2641600"/>
            <a:ext cx="2160588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73" name="Rectangle à coins arrondis 72"/>
          <p:cNvSpPr/>
          <p:nvPr/>
        </p:nvSpPr>
        <p:spPr>
          <a:xfrm>
            <a:off x="2959100" y="2936875"/>
            <a:ext cx="2160588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2957513" y="3221038"/>
            <a:ext cx="2160587" cy="179387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28 mai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6791325" y="1042988"/>
            <a:ext cx="2447925" cy="50475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fr-FR" sz="1400" dirty="0">
              <a:solidFill>
                <a:srgbClr val="26338B"/>
              </a:solidFill>
              <a:latin typeface="Calibri"/>
            </a:endParaRP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Le </a:t>
            </a:r>
            <a:r>
              <a:rPr lang="fr-FR" sz="1400" b="1" dirty="0">
                <a:solidFill>
                  <a:srgbClr val="26338B"/>
                </a:solidFill>
              </a:rPr>
              <a:t>22 mai</a:t>
            </a:r>
            <a:r>
              <a:rPr lang="fr-FR" sz="1400" dirty="0">
                <a:solidFill>
                  <a:srgbClr val="26338B"/>
                </a:solidFill>
              </a:rPr>
              <a:t>, Théo reçoit une proposition d'admission pour </a:t>
            </a:r>
            <a:r>
              <a:rPr lang="fr-FR" sz="1400" b="1" dirty="0">
                <a:solidFill>
                  <a:srgbClr val="26338B"/>
                </a:solidFill>
              </a:rPr>
              <a:t>le BTS </a:t>
            </a:r>
            <a:r>
              <a:rPr lang="fr-FR" sz="1400" dirty="0">
                <a:solidFill>
                  <a:srgbClr val="26338B"/>
                </a:solidFill>
              </a:rPr>
              <a:t>Systèmes numériques option  </a:t>
            </a:r>
            <a:r>
              <a:rPr lang="fr-FR" sz="1400" b="1" dirty="0">
                <a:solidFill>
                  <a:srgbClr val="26338B"/>
                </a:solidFill>
              </a:rPr>
              <a:t>IR au lycée D</a:t>
            </a:r>
            <a:r>
              <a:rPr lang="fr-FR" sz="1400" dirty="0">
                <a:solidFill>
                  <a:srgbClr val="26338B"/>
                </a:solidFill>
              </a:rPr>
              <a:t>. Il est en attente pour tous ses autres vœux « classiques ». 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Pour ses vœux de BTS en apprentissage, il est retenu sous réserve de la signature d’un contrat d’apprentissage </a:t>
            </a: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et de place disponible.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Il accepte la place qui lui est proposée en BTS Systèmes numériques option  IR au lycée D et renonce à tous ses vœux en attente. 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En parallèle, il maintient ses vœux  dans les 2 CFA pour le BTS en apprentissage.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76200" y="1935163"/>
            <a:ext cx="2411413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Systèmes numériques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option IR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354013" y="23447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61913" y="3530600"/>
            <a:ext cx="2411412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Services informatiques aux organisations  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354013" y="26400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342900" y="292258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354013" y="321468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358775" y="394652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61913" y="1531938"/>
            <a:ext cx="2411412" cy="3238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Vœux sous statut d’étudiant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358775" y="42243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101600" y="4597400"/>
            <a:ext cx="2411413" cy="3238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Vœux en apprentissage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92075" y="4997450"/>
            <a:ext cx="2411413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Systèmes numériques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option IR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357188" y="541020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CFA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358775" y="570388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CFA B</a:t>
            </a:r>
          </a:p>
        </p:txBody>
      </p:sp>
      <p:sp>
        <p:nvSpPr>
          <p:cNvPr id="75824" name="ZoneTexte 30"/>
          <p:cNvSpPr txBox="1">
            <a:spLocks noChangeArrowheads="1"/>
          </p:cNvSpPr>
          <p:nvPr/>
        </p:nvSpPr>
        <p:spPr bwMode="auto">
          <a:xfrm>
            <a:off x="450850" y="1246188"/>
            <a:ext cx="2376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Vœux de Théo</a:t>
            </a:r>
          </a:p>
        </p:txBody>
      </p:sp>
      <p:sp>
        <p:nvSpPr>
          <p:cNvPr id="91" name="Rectangle à coins arrondis 90"/>
          <p:cNvSpPr/>
          <p:nvPr/>
        </p:nvSpPr>
        <p:spPr>
          <a:xfrm>
            <a:off x="2965450" y="3994150"/>
            <a:ext cx="2160588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92" name="Rectangle à coins arrondis 91"/>
          <p:cNvSpPr/>
          <p:nvPr/>
        </p:nvSpPr>
        <p:spPr>
          <a:xfrm>
            <a:off x="2965450" y="4251325"/>
            <a:ext cx="2160588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0" y="6057900"/>
            <a:ext cx="2665413" cy="503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2935288" y="5281613"/>
            <a:ext cx="2160587" cy="7556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retenu sous réserve de la signature d’un contrat d’apprentissage et de place disponible</a:t>
            </a:r>
          </a:p>
        </p:txBody>
      </p:sp>
      <p:sp>
        <p:nvSpPr>
          <p:cNvPr id="93" name="Flèche droite 92"/>
          <p:cNvSpPr/>
          <p:nvPr/>
        </p:nvSpPr>
        <p:spPr>
          <a:xfrm>
            <a:off x="5302250" y="319881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8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A869DA1-E178-4578-B8E6-D34194372090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76803" name="Espace réservé du numéro de diapositive 3"/>
          <p:cNvSpPr txBox="1">
            <a:spLocks/>
          </p:cNvSpPr>
          <p:nvPr/>
        </p:nvSpPr>
        <p:spPr bwMode="auto">
          <a:xfrm>
            <a:off x="8132763" y="6146800"/>
            <a:ext cx="450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627063" indent="-169863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627063" indent="1778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4C3A5356-CF18-4E97-8738-32E3AA762DA9}" type="slidenum">
              <a:rPr lang="fr-FR" altLang="fr-FR" sz="10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fr-FR" altLang="fr-FR" sz="1000" b="1">
              <a:solidFill>
                <a:schemeClr val="bg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79438" y="230188"/>
            <a:ext cx="7880350" cy="1287462"/>
          </a:xfrm>
          <a:prstGeom prst="rect">
            <a:avLst/>
          </a:prstGeom>
        </p:spPr>
        <p:txBody>
          <a:bodyPr anchor="ctr"/>
          <a:lstStyle>
            <a:lvl1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 kern="1200" cap="all">
                <a:solidFill>
                  <a:srgbClr val="51BA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5pPr>
            <a:lvl6pPr marL="4572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6pPr>
            <a:lvl7pPr marL="9144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7pPr>
            <a:lvl8pPr marL="13716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8pPr>
            <a:lvl9pPr marL="18288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sz="1600" b="1" dirty="0"/>
          </a:p>
        </p:txBody>
      </p:sp>
      <p:sp>
        <p:nvSpPr>
          <p:cNvPr id="76805" name="ZoneTexte 33"/>
          <p:cNvSpPr txBox="1">
            <a:spLocks noChangeArrowheads="1"/>
          </p:cNvSpPr>
          <p:nvPr/>
        </p:nvSpPr>
        <p:spPr bwMode="auto">
          <a:xfrm>
            <a:off x="2389188" y="1262063"/>
            <a:ext cx="2543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300" b="1" dirty="0"/>
              <a:t>Etat des vœux de Théo au 23 mai :</a:t>
            </a:r>
            <a:endParaRPr lang="fr-FR" altLang="fr-FR" sz="1300" dirty="0"/>
          </a:p>
        </p:txBody>
      </p:sp>
      <p:sp>
        <p:nvSpPr>
          <p:cNvPr id="18" name="Flèche droite 17"/>
          <p:cNvSpPr/>
          <p:nvPr/>
        </p:nvSpPr>
        <p:spPr>
          <a:xfrm>
            <a:off x="2271713" y="39798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2271713" y="368935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2257425" y="2332038"/>
            <a:ext cx="252413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6809" name="ZoneTexte 33"/>
          <p:cNvSpPr txBox="1">
            <a:spLocks noChangeArrowheads="1"/>
          </p:cNvSpPr>
          <p:nvPr/>
        </p:nvSpPr>
        <p:spPr bwMode="auto">
          <a:xfrm>
            <a:off x="5089525" y="1252538"/>
            <a:ext cx="24288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300" b="1" dirty="0">
                <a:solidFill>
                  <a:schemeClr val="accent6">
                    <a:lumMod val="75000"/>
                  </a:schemeClr>
                </a:solidFill>
              </a:rPr>
              <a:t>29 août : nouvelle proposition </a:t>
            </a:r>
            <a:endParaRPr lang="fr-FR" altLang="fr-FR" sz="1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5249863" y="3685966"/>
            <a:ext cx="2195512" cy="2159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30 août</a:t>
            </a:r>
          </a:p>
        </p:txBody>
      </p:sp>
      <p:sp>
        <p:nvSpPr>
          <p:cNvPr id="76811" name="ZoneTexte 30"/>
          <p:cNvSpPr txBox="1">
            <a:spLocks noChangeArrowheads="1"/>
          </p:cNvSpPr>
          <p:nvPr/>
        </p:nvSpPr>
        <p:spPr bwMode="auto">
          <a:xfrm>
            <a:off x="7835900" y="1236663"/>
            <a:ext cx="133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29 août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réponses de Théo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7897813" y="2332038"/>
            <a:ext cx="1081087" cy="2159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7874000" y="3948113"/>
            <a:ext cx="1081088" cy="2159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30" name="Flèche droite 29"/>
          <p:cNvSpPr/>
          <p:nvPr/>
        </p:nvSpPr>
        <p:spPr>
          <a:xfrm>
            <a:off x="4887913" y="3976688"/>
            <a:ext cx="2879725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1" name="Flèche droite 30"/>
          <p:cNvSpPr/>
          <p:nvPr/>
        </p:nvSpPr>
        <p:spPr>
          <a:xfrm>
            <a:off x="7518400" y="3621088"/>
            <a:ext cx="252413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7874000" y="3600450"/>
            <a:ext cx="1081088" cy="2159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9525" y="4437063"/>
            <a:ext cx="903605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6338B"/>
                </a:solidFill>
              </a:rPr>
              <a:t>Théo passe une partie de l'été à chercher un employeur qui accepte de le former en apprentissage. A la fin du mois d'août, il signe un contrat d'apprentissage.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6338B"/>
                </a:solidFill>
              </a:rPr>
              <a:t>Il se rend immédiatement au CFA « A » pour remettre son contrat. Le CFA enregistre son contrat dans </a:t>
            </a:r>
            <a:r>
              <a:rPr lang="fr-FR" sz="1400" dirty="0" err="1">
                <a:solidFill>
                  <a:srgbClr val="26338B"/>
                </a:solidFill>
              </a:rPr>
              <a:t>Parcoursup</a:t>
            </a:r>
            <a:r>
              <a:rPr lang="fr-FR" sz="1400" dirty="0">
                <a:solidFill>
                  <a:srgbClr val="26338B"/>
                </a:solidFill>
              </a:rPr>
              <a:t>, et Théo reçoit une proposition dans ce CFA le 29/08 qu'il accepte le même jour.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6338B"/>
                </a:solidFill>
              </a:rPr>
              <a:t>En acceptant cette proposition, il renonce à sa place en BTS au lycée D. </a:t>
            </a:r>
            <a:r>
              <a:rPr lang="fr-FR" sz="1400" b="1" dirty="0">
                <a:solidFill>
                  <a:srgbClr val="26338B"/>
                </a:solidFill>
              </a:rPr>
              <a:t>Il va s'inscrire au CFA A</a:t>
            </a:r>
            <a:r>
              <a:rPr lang="fr-FR" sz="1400" dirty="0">
                <a:solidFill>
                  <a:srgbClr val="26338B"/>
                </a:solidFill>
              </a:rPr>
              <a:t>. 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76200" y="1868488"/>
            <a:ext cx="2411413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Systèmes numériques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option IR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354013" y="232886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61913" y="1560513"/>
            <a:ext cx="2411412" cy="2159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Vœux classiques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101600" y="2774950"/>
            <a:ext cx="2411413" cy="2159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Vœux en apprentissage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92075" y="3105509"/>
            <a:ext cx="2411413" cy="324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00" b="1" dirty="0">
              <a:solidFill>
                <a:srgbClr val="26338B"/>
              </a:solidFill>
            </a:endParaRPr>
          </a:p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Systèmes numériques 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option IR</a:t>
            </a:r>
            <a:endParaRPr lang="fr-FR" sz="1200" b="1" i="1" dirty="0">
              <a:solidFill>
                <a:srgbClr val="26338B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357188" y="36766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CFA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358775" y="39703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CFA B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2624138" y="2268538"/>
            <a:ext cx="2160587" cy="360362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Proposition d’admission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acceptée le 23 mai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2630488" y="3567113"/>
            <a:ext cx="2160587" cy="7556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retenu sous réserve de la signature d’un contrat d’apprentissage et de place disponible</a:t>
            </a:r>
          </a:p>
        </p:txBody>
      </p:sp>
      <p:sp>
        <p:nvSpPr>
          <p:cNvPr id="49" name="Flèche droite 48"/>
          <p:cNvSpPr/>
          <p:nvPr/>
        </p:nvSpPr>
        <p:spPr>
          <a:xfrm>
            <a:off x="4889500" y="3649663"/>
            <a:ext cx="252413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0" name="Flèche droite 49"/>
          <p:cNvSpPr/>
          <p:nvPr/>
        </p:nvSpPr>
        <p:spPr>
          <a:xfrm>
            <a:off x="4887913" y="2376488"/>
            <a:ext cx="2879725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1" name="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8675687" cy="12874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700" b="1" dirty="0"/>
              <a:t>Exemple de </a:t>
            </a:r>
            <a:r>
              <a:rPr lang="fr-FR" sz="1700" b="1" dirty="0" err="1">
                <a:solidFill>
                  <a:srgbClr val="26338B"/>
                </a:solidFill>
              </a:rPr>
              <a:t>tHéo</a:t>
            </a:r>
            <a:r>
              <a:rPr lang="fr-FR" sz="1700" b="1" dirty="0"/>
              <a:t> en terminale </a:t>
            </a:r>
            <a:r>
              <a:rPr lang="fr-FR" sz="1700" b="1" dirty="0">
                <a:solidFill>
                  <a:srgbClr val="26338B"/>
                </a:solidFill>
              </a:rPr>
              <a:t>pro</a:t>
            </a:r>
            <a:r>
              <a:rPr lang="fr-FR" sz="1700" b="1" dirty="0"/>
              <a:t>fessionnelle "systèmes électroniques numériques"  QUI formule des vœux en BTS sous statut étudiant et apprenti (3/3)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205108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8567737" cy="1287462"/>
          </a:xfrm>
        </p:spPr>
        <p:txBody>
          <a:bodyPr/>
          <a:lstStyle/>
          <a:p>
            <a:pPr>
              <a:defRPr/>
            </a:pPr>
            <a:r>
              <a:rPr lang="fr-FR" sz="2600" b="1" dirty="0"/>
              <a:t>Exemple de </a:t>
            </a:r>
            <a:r>
              <a:rPr lang="fr-FR" sz="2600" b="1" dirty="0">
                <a:solidFill>
                  <a:srgbClr val="26338B"/>
                </a:solidFill>
              </a:rPr>
              <a:t>Sarah</a:t>
            </a:r>
            <a:r>
              <a:rPr lang="fr-FR" sz="2600" b="1" dirty="0"/>
              <a:t> en terminale </a:t>
            </a:r>
            <a:r>
              <a:rPr lang="fr-FR" sz="2600" b="1" dirty="0">
                <a:solidFill>
                  <a:srgbClr val="26338B"/>
                </a:solidFill>
              </a:rPr>
              <a:t>techno</a:t>
            </a:r>
            <a:r>
              <a:rPr lang="fr-FR" sz="2600" b="1" dirty="0"/>
              <a:t>logique </a:t>
            </a:r>
            <a:r>
              <a:rPr lang="fr-FR" sz="2600" b="1" dirty="0">
                <a:solidFill>
                  <a:srgbClr val="26338B"/>
                </a:solidFill>
              </a:rPr>
              <a:t>STMG</a:t>
            </a:r>
            <a:r>
              <a:rPr lang="fr-FR" sz="2600" b="1" dirty="0"/>
              <a:t> qui formule des vœux en DUT et en licence (1/2)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A33777F-B174-4658-B997-01360370BF79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17474" y="2047875"/>
            <a:ext cx="1800000" cy="25241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DUT Carrières juridiques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38163" y="2439988"/>
            <a:ext cx="5969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A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49275" y="2768600"/>
            <a:ext cx="585788" cy="2524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B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57213" y="3106738"/>
            <a:ext cx="57785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C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49275" y="3446463"/>
            <a:ext cx="585788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D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38163" y="3786188"/>
            <a:ext cx="5969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12713" y="4405313"/>
            <a:ext cx="1619250" cy="36036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de Droit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A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2713" y="4937125"/>
            <a:ext cx="1619250" cy="36036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de Droit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B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260600" y="2471738"/>
            <a:ext cx="19081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260600" y="2825750"/>
            <a:ext cx="1925638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77838" name="ZoneTexte 30"/>
          <p:cNvSpPr txBox="1">
            <a:spLocks noChangeArrowheads="1"/>
          </p:cNvSpPr>
          <p:nvPr/>
        </p:nvSpPr>
        <p:spPr bwMode="auto">
          <a:xfrm>
            <a:off x="2227263" y="1654175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22 mai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réponses des établissements</a:t>
            </a:r>
          </a:p>
        </p:txBody>
      </p:sp>
      <p:sp>
        <p:nvSpPr>
          <p:cNvPr id="77839" name="ZoneTexte 33"/>
          <p:cNvSpPr txBox="1">
            <a:spLocks noChangeArrowheads="1"/>
          </p:cNvSpPr>
          <p:nvPr/>
        </p:nvSpPr>
        <p:spPr bwMode="auto">
          <a:xfrm>
            <a:off x="274638" y="1655763"/>
            <a:ext cx="1576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Les vœux de Sarah</a:t>
            </a:r>
          </a:p>
        </p:txBody>
      </p:sp>
      <p:sp>
        <p:nvSpPr>
          <p:cNvPr id="17" name="Flèche droite 16"/>
          <p:cNvSpPr/>
          <p:nvPr/>
        </p:nvSpPr>
        <p:spPr>
          <a:xfrm>
            <a:off x="1808163" y="27908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1814513" y="349091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1804988" y="383698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1817688" y="246380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1808163" y="314960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2251075" y="3170238"/>
            <a:ext cx="1925638" cy="188912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2268538" y="3508375"/>
            <a:ext cx="192722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268538" y="3852863"/>
            <a:ext cx="192722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30" name="Flèche droite 29"/>
          <p:cNvSpPr/>
          <p:nvPr/>
        </p:nvSpPr>
        <p:spPr>
          <a:xfrm>
            <a:off x="1831975" y="499268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2257425" y="4999038"/>
            <a:ext cx="1925638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32" name="Flèche droite 31"/>
          <p:cNvSpPr/>
          <p:nvPr/>
        </p:nvSpPr>
        <p:spPr>
          <a:xfrm>
            <a:off x="1827213" y="448945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254250" y="4403725"/>
            <a:ext cx="1925638" cy="36036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– SI </a:t>
            </a:r>
            <a:br>
              <a:rPr lang="fr-FR" sz="1200" b="1" dirty="0">
                <a:solidFill>
                  <a:prstClr val="white"/>
                </a:solidFill>
              </a:rPr>
            </a:br>
            <a:r>
              <a:rPr lang="fr-FR" sz="1200" b="1" dirty="0">
                <a:solidFill>
                  <a:prstClr val="white"/>
                </a:solidFill>
              </a:rPr>
              <a:t>Réponse jusqu’au 28 mai</a:t>
            </a:r>
          </a:p>
        </p:txBody>
      </p:sp>
      <p:sp>
        <p:nvSpPr>
          <p:cNvPr id="77852" name="ZoneTexte 32"/>
          <p:cNvSpPr txBox="1">
            <a:spLocks noChangeArrowheads="1"/>
          </p:cNvSpPr>
          <p:nvPr/>
        </p:nvSpPr>
        <p:spPr bwMode="auto">
          <a:xfrm>
            <a:off x="4564063" y="1622425"/>
            <a:ext cx="169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25 mai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réponses de Sarah</a:t>
            </a:r>
          </a:p>
        </p:txBody>
      </p:sp>
      <p:sp>
        <p:nvSpPr>
          <p:cNvPr id="35" name="Flèche droite 34"/>
          <p:cNvSpPr/>
          <p:nvPr/>
        </p:nvSpPr>
        <p:spPr>
          <a:xfrm>
            <a:off x="4371975" y="248920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6" name="Flèche droite 35"/>
          <p:cNvSpPr/>
          <p:nvPr/>
        </p:nvSpPr>
        <p:spPr>
          <a:xfrm>
            <a:off x="4371975" y="280828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7" name="Flèche droite 36"/>
          <p:cNvSpPr/>
          <p:nvPr/>
        </p:nvSpPr>
        <p:spPr>
          <a:xfrm>
            <a:off x="4376738" y="31575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8" name="Flèche droite 37"/>
          <p:cNvSpPr/>
          <p:nvPr/>
        </p:nvSpPr>
        <p:spPr>
          <a:xfrm>
            <a:off x="4371975" y="35020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9" name="Flèche droite 38"/>
          <p:cNvSpPr/>
          <p:nvPr/>
        </p:nvSpPr>
        <p:spPr>
          <a:xfrm>
            <a:off x="4392613" y="49879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4786313" y="2459038"/>
            <a:ext cx="863600" cy="2016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786313" y="2787650"/>
            <a:ext cx="863600" cy="2016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4786313" y="3167063"/>
            <a:ext cx="863600" cy="20002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4786313" y="3521075"/>
            <a:ext cx="863600" cy="20002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4797425" y="4962525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45" name="Flèche droite 44"/>
          <p:cNvSpPr/>
          <p:nvPr/>
        </p:nvSpPr>
        <p:spPr>
          <a:xfrm>
            <a:off x="4376738" y="38528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791075" y="3870325"/>
            <a:ext cx="863600" cy="2016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47" name="Flèche droite 46"/>
          <p:cNvSpPr/>
          <p:nvPr/>
        </p:nvSpPr>
        <p:spPr>
          <a:xfrm>
            <a:off x="4384675" y="449738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4797425" y="4486275"/>
            <a:ext cx="862013" cy="20161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6210032" y="1486589"/>
            <a:ext cx="2916000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Sarah formule 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b="1" dirty="0">
                <a:solidFill>
                  <a:srgbClr val="26338B"/>
                </a:solidFill>
              </a:rPr>
              <a:t>un vœu multiple national en DUT Carrières juridiques </a:t>
            </a:r>
            <a:r>
              <a:rPr lang="fr-FR" sz="1400" dirty="0">
                <a:solidFill>
                  <a:srgbClr val="26338B"/>
                </a:solidFill>
              </a:rPr>
              <a:t>dans 5 IUT (5 sous-vœux)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b="1" dirty="0">
                <a:solidFill>
                  <a:srgbClr val="26338B"/>
                </a:solidFill>
              </a:rPr>
              <a:t>deux vœux en licence de Droit </a:t>
            </a:r>
            <a:r>
              <a:rPr lang="fr-FR" sz="1400" dirty="0">
                <a:solidFill>
                  <a:srgbClr val="26338B"/>
                </a:solidFill>
              </a:rPr>
              <a:t>dans 2 universités différentes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>
              <a:defRPr/>
            </a:pPr>
            <a:r>
              <a:rPr lang="fr-FR" sz="1400" dirty="0">
                <a:solidFill>
                  <a:srgbClr val="FF0000"/>
                </a:solidFill>
              </a:rPr>
              <a:t>total = 3 vœux et 5 sous-vœux </a:t>
            </a: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 </a:t>
            </a:r>
          </a:p>
          <a:p>
            <a:pPr>
              <a:defRPr/>
            </a:pPr>
            <a:r>
              <a:rPr lang="fr-FR" sz="1400" b="1" dirty="0">
                <a:solidFill>
                  <a:srgbClr val="26338B"/>
                </a:solidFill>
              </a:rPr>
              <a:t>Le 22 mai </a:t>
            </a:r>
            <a:r>
              <a:rPr lang="fr-FR" sz="1400" dirty="0">
                <a:solidFill>
                  <a:srgbClr val="26338B"/>
                </a:solidFill>
              </a:rPr>
              <a:t>elle </a:t>
            </a:r>
            <a:r>
              <a:rPr lang="fr-FR" sz="1400" b="1" dirty="0">
                <a:solidFill>
                  <a:srgbClr val="26338B"/>
                </a:solidFill>
              </a:rPr>
              <a:t>reçoit</a:t>
            </a:r>
            <a:r>
              <a:rPr lang="fr-FR" sz="1400" dirty="0">
                <a:solidFill>
                  <a:srgbClr val="26338B"/>
                </a:solidFill>
              </a:rPr>
              <a:t> une </a:t>
            </a:r>
            <a:r>
              <a:rPr lang="fr-FR" sz="1400" b="1" dirty="0">
                <a:solidFill>
                  <a:srgbClr val="26338B"/>
                </a:solidFill>
              </a:rPr>
              <a:t>proposition</a:t>
            </a:r>
            <a:r>
              <a:rPr lang="fr-FR" sz="1400" dirty="0">
                <a:solidFill>
                  <a:srgbClr val="26338B"/>
                </a:solidFill>
              </a:rPr>
              <a:t> d'admission (oui-si) en licence de Droit à l'université A. Elle est en attente d'une place pour ses autres vœux à l'université et en IUT.  	</a:t>
            </a: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				</a:t>
            </a:r>
          </a:p>
          <a:p>
            <a:pPr>
              <a:defRPr/>
            </a:pPr>
            <a:r>
              <a:rPr lang="fr-FR" sz="1400" b="1" dirty="0">
                <a:solidFill>
                  <a:srgbClr val="26338B"/>
                </a:solidFill>
              </a:rPr>
              <a:t>Le 25 mai</a:t>
            </a:r>
            <a:r>
              <a:rPr lang="fr-FR" sz="1400" dirty="0">
                <a:solidFill>
                  <a:srgbClr val="26338B"/>
                </a:solidFill>
              </a:rPr>
              <a:t>, elle décide d'</a:t>
            </a:r>
            <a:r>
              <a:rPr lang="fr-FR" sz="1400" b="1" dirty="0">
                <a:solidFill>
                  <a:srgbClr val="26338B"/>
                </a:solidFill>
              </a:rPr>
              <a:t>accepter</a:t>
            </a:r>
            <a:r>
              <a:rPr lang="fr-FR" sz="1400" dirty="0">
                <a:solidFill>
                  <a:srgbClr val="26338B"/>
                </a:solidFill>
              </a:rPr>
              <a:t> la proposition d'admission en licence de Droit à l'université A. Elle renonce à son vœu en attente pour l'université B et maintient ses vœux en attente dans les IUT.</a:t>
            </a:r>
          </a:p>
        </p:txBody>
      </p:sp>
    </p:spTree>
    <p:extLst>
      <p:ext uri="{BB962C8B-B14F-4D97-AF65-F5344CB8AC3E}">
        <p14:creationId xmlns:p14="http://schemas.microsoft.com/office/powerpoint/2010/main" val="249243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7852" grpId="0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96CE783-EE3D-4AC6-8867-F8BD710DE0FC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78851" name="ZoneTexte 32"/>
          <p:cNvSpPr txBox="1">
            <a:spLocks noChangeArrowheads="1"/>
          </p:cNvSpPr>
          <p:nvPr/>
        </p:nvSpPr>
        <p:spPr bwMode="auto">
          <a:xfrm>
            <a:off x="4660900" y="1381125"/>
            <a:ext cx="2195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10 juin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nouvelle proposition</a:t>
            </a:r>
          </a:p>
        </p:txBody>
      </p:sp>
      <p:sp>
        <p:nvSpPr>
          <p:cNvPr id="32" name="Flèche droite 31"/>
          <p:cNvSpPr/>
          <p:nvPr/>
        </p:nvSpPr>
        <p:spPr>
          <a:xfrm>
            <a:off x="4232275" y="217011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5" name="Flèche droite 34"/>
          <p:cNvSpPr/>
          <p:nvPr/>
        </p:nvSpPr>
        <p:spPr>
          <a:xfrm>
            <a:off x="4259263" y="4178300"/>
            <a:ext cx="2916237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714875" y="2071688"/>
            <a:ext cx="1925638" cy="360362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</a:t>
            </a:r>
            <a:br>
              <a:rPr lang="fr-FR" sz="1200" b="1" dirty="0">
                <a:solidFill>
                  <a:prstClr val="white"/>
                </a:solidFill>
              </a:rPr>
            </a:br>
            <a:r>
              <a:rPr lang="fr-FR" sz="1200" b="1" dirty="0">
                <a:solidFill>
                  <a:prstClr val="white"/>
                </a:solidFill>
              </a:rPr>
              <a:t>Réponse jusqu’au 16 juin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7343775" y="419258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78856" name="ZoneTexte 32"/>
          <p:cNvSpPr txBox="1">
            <a:spLocks noChangeArrowheads="1"/>
          </p:cNvSpPr>
          <p:nvPr/>
        </p:nvSpPr>
        <p:spPr bwMode="auto">
          <a:xfrm>
            <a:off x="7283450" y="1377950"/>
            <a:ext cx="205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10 juin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réponses de Sarah</a:t>
            </a:r>
          </a:p>
        </p:txBody>
      </p:sp>
      <p:sp>
        <p:nvSpPr>
          <p:cNvPr id="40" name="Flèche droite 39"/>
          <p:cNvSpPr/>
          <p:nvPr/>
        </p:nvSpPr>
        <p:spPr>
          <a:xfrm>
            <a:off x="6908800" y="219233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7326313" y="2181225"/>
            <a:ext cx="862012" cy="201613"/>
          </a:xfrm>
          <a:prstGeom prst="roundRect">
            <a:avLst/>
          </a:prstGeom>
          <a:solidFill>
            <a:srgbClr val="51BAAA"/>
          </a:solidFill>
          <a:ln>
            <a:solidFill>
              <a:srgbClr val="51BAA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7788" y="4751388"/>
            <a:ext cx="882015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6338B"/>
                </a:solidFill>
              </a:rPr>
              <a:t>Le 10 juin, Sarah reçoit une proposition d'admission pour le DUT Carrières juridiques à l’IUT A : elle peut répondre jusqu’au 16 juin.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6338B"/>
                </a:solidFill>
              </a:rPr>
              <a:t>Sarah est très motivée, elle accepte la proposition à l'IUT A dès le 10 juin sans maintenir d’autres vœux en attente et renonce à sa place en licence de Droit à l'université A car le DUT l'intéresse davantage. </a:t>
            </a:r>
            <a:r>
              <a:rPr lang="fr-FR" sz="1400" b="1" dirty="0">
                <a:solidFill>
                  <a:srgbClr val="26338B"/>
                </a:solidFill>
              </a:rPr>
              <a:t>Elle va s'inscrire à l'IUT A</a:t>
            </a:r>
            <a:r>
              <a:rPr lang="fr-FR" sz="1400" dirty="0">
                <a:solidFill>
                  <a:srgbClr val="26338B"/>
                </a:solidFill>
              </a:rPr>
              <a:t>.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112712" y="1687746"/>
            <a:ext cx="1800000" cy="25241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DUT Carrières juridiques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538163" y="2144713"/>
            <a:ext cx="5969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A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540649" y="2473325"/>
            <a:ext cx="585788" cy="2524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B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548587" y="2811463"/>
            <a:ext cx="57785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C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540649" y="3151188"/>
            <a:ext cx="585788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D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538163" y="3490913"/>
            <a:ext cx="5969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IUT E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112713" y="4110038"/>
            <a:ext cx="1800000" cy="36036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de Droit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A</a:t>
            </a:r>
          </a:p>
        </p:txBody>
      </p:sp>
      <p:sp>
        <p:nvSpPr>
          <p:cNvPr id="49" name="Flèche droite 48"/>
          <p:cNvSpPr/>
          <p:nvPr/>
        </p:nvSpPr>
        <p:spPr>
          <a:xfrm>
            <a:off x="1808163" y="249555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0" name="Flèche droite 49"/>
          <p:cNvSpPr/>
          <p:nvPr/>
        </p:nvSpPr>
        <p:spPr>
          <a:xfrm>
            <a:off x="1814513" y="31956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1" name="Flèche droite 50"/>
          <p:cNvSpPr/>
          <p:nvPr/>
        </p:nvSpPr>
        <p:spPr>
          <a:xfrm>
            <a:off x="1804988" y="354171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2" name="Flèche droite 51"/>
          <p:cNvSpPr/>
          <p:nvPr/>
        </p:nvSpPr>
        <p:spPr>
          <a:xfrm>
            <a:off x="1817688" y="21685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3" name="Flèche droite 52"/>
          <p:cNvSpPr/>
          <p:nvPr/>
        </p:nvSpPr>
        <p:spPr>
          <a:xfrm>
            <a:off x="1808163" y="28543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5" name="Flèche droite 54"/>
          <p:cNvSpPr/>
          <p:nvPr/>
        </p:nvSpPr>
        <p:spPr>
          <a:xfrm>
            <a:off x="1827213" y="419417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2146300" y="2166938"/>
            <a:ext cx="19081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2146300" y="2520950"/>
            <a:ext cx="1925638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2136775" y="2865438"/>
            <a:ext cx="1925638" cy="188912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2154238" y="3203575"/>
            <a:ext cx="192722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2154238" y="3548063"/>
            <a:ext cx="192722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2159000" y="4098925"/>
            <a:ext cx="1925638" cy="36036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Proposition d’admission acceptée le 25 mai </a:t>
            </a:r>
          </a:p>
        </p:txBody>
      </p:sp>
      <p:sp>
        <p:nvSpPr>
          <p:cNvPr id="78879" name="ZoneTexte 32"/>
          <p:cNvSpPr txBox="1">
            <a:spLocks noChangeArrowheads="1"/>
          </p:cNvSpPr>
          <p:nvPr/>
        </p:nvSpPr>
        <p:spPr bwMode="auto">
          <a:xfrm>
            <a:off x="2051050" y="1390650"/>
            <a:ext cx="2339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Etat des vœux de Sarah au 10 juin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7038" y="77788"/>
            <a:ext cx="8567737" cy="1287462"/>
          </a:xfrm>
        </p:spPr>
        <p:txBody>
          <a:bodyPr/>
          <a:lstStyle/>
          <a:p>
            <a:pPr>
              <a:defRPr/>
            </a:pPr>
            <a:r>
              <a:rPr lang="fr-FR" sz="2600" b="1" dirty="0"/>
              <a:t>Exemple de </a:t>
            </a:r>
            <a:r>
              <a:rPr lang="fr-FR" sz="2600" b="1" dirty="0">
                <a:solidFill>
                  <a:srgbClr val="26338B"/>
                </a:solidFill>
              </a:rPr>
              <a:t>Sarah</a:t>
            </a:r>
            <a:r>
              <a:rPr lang="fr-FR" sz="2600" b="1" dirty="0"/>
              <a:t> en terminale </a:t>
            </a:r>
            <a:r>
              <a:rPr lang="fr-FR" sz="2600" b="1" dirty="0">
                <a:solidFill>
                  <a:srgbClr val="26338B"/>
                </a:solidFill>
              </a:rPr>
              <a:t>techno</a:t>
            </a:r>
            <a:r>
              <a:rPr lang="fr-FR" sz="2600" b="1" dirty="0"/>
              <a:t>logique </a:t>
            </a:r>
            <a:r>
              <a:rPr lang="fr-FR" sz="2600" b="1" dirty="0">
                <a:solidFill>
                  <a:srgbClr val="26338B"/>
                </a:solidFill>
              </a:rPr>
              <a:t>STMG</a:t>
            </a:r>
            <a:r>
              <a:rPr lang="fr-FR" sz="2600" b="1" dirty="0"/>
              <a:t> qui formule des vœux en DUT et en licence (2/2)</a:t>
            </a:r>
            <a:endParaRPr lang="fr-FR" sz="2600" dirty="0"/>
          </a:p>
        </p:txBody>
      </p:sp>
      <p:sp>
        <p:nvSpPr>
          <p:cNvPr id="64" name="Flèche droite 63"/>
          <p:cNvSpPr/>
          <p:nvPr/>
        </p:nvSpPr>
        <p:spPr>
          <a:xfrm>
            <a:off x="4268788" y="2520950"/>
            <a:ext cx="2916237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7353300" y="253523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66" name="Flèche droite 65"/>
          <p:cNvSpPr/>
          <p:nvPr/>
        </p:nvSpPr>
        <p:spPr>
          <a:xfrm>
            <a:off x="4268788" y="2854325"/>
            <a:ext cx="2916237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7353300" y="2868613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68" name="Flèche droite 67"/>
          <p:cNvSpPr/>
          <p:nvPr/>
        </p:nvSpPr>
        <p:spPr>
          <a:xfrm>
            <a:off x="4268788" y="3197225"/>
            <a:ext cx="2916237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7353300" y="3211513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70" name="Flèche droite 69"/>
          <p:cNvSpPr/>
          <p:nvPr/>
        </p:nvSpPr>
        <p:spPr>
          <a:xfrm>
            <a:off x="4278313" y="3540125"/>
            <a:ext cx="2916237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7362825" y="3554413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</p:spTree>
    <p:extLst>
      <p:ext uri="{BB962C8B-B14F-4D97-AF65-F5344CB8AC3E}">
        <p14:creationId xmlns:p14="http://schemas.microsoft.com/office/powerpoint/2010/main" val="215717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2" grpId="0" animBg="1"/>
      <p:bldP spid="65" grpId="0" animBg="1"/>
      <p:bldP spid="67" grpId="0" animBg="1"/>
      <p:bldP spid="69" grpId="0" animBg="1"/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163513"/>
            <a:ext cx="8531225" cy="1095375"/>
          </a:xfrm>
        </p:spPr>
        <p:txBody>
          <a:bodyPr/>
          <a:lstStyle/>
          <a:p>
            <a:pPr>
              <a:defRPr/>
            </a:pPr>
            <a:r>
              <a:rPr lang="fr-FR" sz="1800" b="1" dirty="0"/>
              <a:t>Exemple de </a:t>
            </a:r>
            <a:r>
              <a:rPr lang="fr-FR" sz="1800" b="1" dirty="0">
                <a:solidFill>
                  <a:srgbClr val="26338B"/>
                </a:solidFill>
              </a:rPr>
              <a:t>Lisa</a:t>
            </a:r>
            <a:r>
              <a:rPr lang="fr-FR" sz="1800" b="1" dirty="0"/>
              <a:t>, élève en terminale </a:t>
            </a:r>
            <a:r>
              <a:rPr lang="fr-FR" sz="1800" b="1" dirty="0">
                <a:solidFill>
                  <a:srgbClr val="26338B"/>
                </a:solidFill>
              </a:rPr>
              <a:t>générale</a:t>
            </a:r>
            <a:r>
              <a:rPr lang="fr-FR" sz="1800" b="1" dirty="0"/>
              <a:t> série </a:t>
            </a:r>
            <a:r>
              <a:rPr lang="fr-FR" sz="1800" b="1" dirty="0">
                <a:solidFill>
                  <a:srgbClr val="26338B"/>
                </a:solidFill>
              </a:rPr>
              <a:t>S</a:t>
            </a:r>
            <a:r>
              <a:rPr lang="fr-FR" sz="1800" b="1" dirty="0"/>
              <a:t> qui formule des vœux en CPGE, en écoles d'ingénieur et en licence (1/3)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0A853C2-A7D7-4113-8EFF-F7A66E687DB9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122363" y="1271588"/>
            <a:ext cx="1872000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CPGE voie MPSI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35075" y="1633538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 sans internat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236663" y="1962150"/>
            <a:ext cx="1547812" cy="2524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 avec internat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1235075" y="229711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 sans internat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1235075" y="2636838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 avec internat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1235075" y="2954338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 sans internat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1238250" y="330041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 sans internat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1144588" y="3709988"/>
            <a:ext cx="1872000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Réseau écoles d'ingénieur 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1257300" y="4068763"/>
            <a:ext cx="1533525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Ecole A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1257300" y="4379913"/>
            <a:ext cx="1533525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Ecole B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1265238" y="4691063"/>
            <a:ext cx="1533525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Ecole C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4951413" y="1190625"/>
            <a:ext cx="4068762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rgbClr val="26338B"/>
                </a:solidFill>
              </a:rPr>
              <a:t>Lisa formule  :</a:t>
            </a:r>
          </a:p>
          <a:p>
            <a:pPr>
              <a:defRPr/>
            </a:pPr>
            <a:endParaRPr lang="fr-FR" sz="1600" dirty="0">
              <a:solidFill>
                <a:srgbClr val="2633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26338B"/>
                </a:solidFill>
              </a:rPr>
              <a:t>un vœu multiple national en CPGE voie MPSI </a:t>
            </a:r>
            <a:r>
              <a:rPr lang="fr-FR" sz="1600" dirty="0">
                <a:solidFill>
                  <a:srgbClr val="26338B"/>
                </a:solidFill>
              </a:rPr>
              <a:t>(mathématiques, physique et sciences de l’ingénieur) dans 4 lycées, avec et sans internat (soit  4 sous-vœux car la demande d'une même voie de CPGE dans un même établissement avec ET sans internat compte pour un seul sous-vœu)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rgbClr val="2633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26338B"/>
                </a:solidFill>
              </a:rPr>
              <a:t>un vœu multiple pour des écoles d'ingénieur</a:t>
            </a:r>
            <a:r>
              <a:rPr lang="fr-FR" sz="1600" dirty="0">
                <a:solidFill>
                  <a:srgbClr val="26338B"/>
                </a:solidFill>
              </a:rPr>
              <a:t> organisées en réseau dans 3 écoles </a:t>
            </a:r>
          </a:p>
          <a:p>
            <a:pPr>
              <a:defRPr/>
            </a:pPr>
            <a:endParaRPr lang="fr-FR" sz="1600" dirty="0">
              <a:solidFill>
                <a:srgbClr val="2633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26338B"/>
                </a:solidFill>
              </a:rPr>
              <a:t>un vœu multiple en licence Sciences pour l’ingénieur (SPI) </a:t>
            </a:r>
            <a:r>
              <a:rPr lang="fr-FR" sz="1600" dirty="0">
                <a:solidFill>
                  <a:srgbClr val="26338B"/>
                </a:solidFill>
              </a:rPr>
              <a:t>dans 2 universités regroupées (2 sous-vœux)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rgbClr val="26338B"/>
              </a:solidFill>
            </a:endParaRP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total = 3 vœux et 6 sous-vœux </a:t>
            </a:r>
            <a:endParaRPr lang="fr-FR" sz="12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FR" sz="1200" dirty="0">
                <a:solidFill>
                  <a:srgbClr val="26338B"/>
                </a:solidFill>
              </a:rPr>
              <a:t>Rappel :les sous-vœux formulés en école d’ingénieur ne comptent pas dans le total des sous-vœux autorisé fixé à 20)</a:t>
            </a: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	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1146175" y="5033963"/>
            <a:ext cx="1872000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SPI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1287463" y="5684838"/>
            <a:ext cx="15113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Université B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1285875" y="5360988"/>
            <a:ext cx="15113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Université A</a:t>
            </a:r>
          </a:p>
        </p:txBody>
      </p:sp>
    </p:spTree>
    <p:extLst>
      <p:ext uri="{BB962C8B-B14F-4D97-AF65-F5344CB8AC3E}">
        <p14:creationId xmlns:p14="http://schemas.microsoft.com/office/powerpoint/2010/main" val="3894918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163513"/>
            <a:ext cx="8531225" cy="1095375"/>
          </a:xfrm>
        </p:spPr>
        <p:txBody>
          <a:bodyPr/>
          <a:lstStyle/>
          <a:p>
            <a:pPr>
              <a:defRPr/>
            </a:pPr>
            <a:r>
              <a:rPr lang="fr-FR" sz="1800" b="1" dirty="0"/>
              <a:t>Exemple de </a:t>
            </a:r>
            <a:r>
              <a:rPr lang="fr-FR" sz="1800" b="1" dirty="0">
                <a:solidFill>
                  <a:srgbClr val="26338B"/>
                </a:solidFill>
              </a:rPr>
              <a:t>Lisa</a:t>
            </a:r>
            <a:r>
              <a:rPr lang="fr-FR" sz="1800" b="1" dirty="0"/>
              <a:t>, élève en terminale </a:t>
            </a:r>
            <a:r>
              <a:rPr lang="fr-FR" sz="1800" b="1" dirty="0">
                <a:solidFill>
                  <a:srgbClr val="26338B"/>
                </a:solidFill>
              </a:rPr>
              <a:t>générale</a:t>
            </a:r>
            <a:r>
              <a:rPr lang="fr-FR" sz="1800" b="1" dirty="0"/>
              <a:t> série </a:t>
            </a:r>
            <a:r>
              <a:rPr lang="fr-FR" sz="1800" b="1" dirty="0">
                <a:solidFill>
                  <a:srgbClr val="26338B"/>
                </a:solidFill>
              </a:rPr>
              <a:t>S</a:t>
            </a:r>
            <a:r>
              <a:rPr lang="fr-FR" sz="1800" b="1" dirty="0"/>
              <a:t> qui formule des vœux en CPGE voie MPSI, en écoles d'ingénieur et en licence (2/3)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5365C00-8906-440F-9950-688B5F8663D1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80900" name="ZoneTexte 30"/>
          <p:cNvSpPr txBox="1">
            <a:spLocks noChangeArrowheads="1"/>
          </p:cNvSpPr>
          <p:nvPr/>
        </p:nvSpPr>
        <p:spPr bwMode="auto">
          <a:xfrm>
            <a:off x="2320925" y="1208088"/>
            <a:ext cx="2987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22 mai : réponses des établissements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430463" y="2314575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430463" y="2643188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430463" y="2974975"/>
            <a:ext cx="2124075" cy="188913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80904" name="ZoneTexte 32"/>
          <p:cNvSpPr txBox="1">
            <a:spLocks noChangeArrowheads="1"/>
          </p:cNvSpPr>
          <p:nvPr/>
        </p:nvSpPr>
        <p:spPr bwMode="auto">
          <a:xfrm>
            <a:off x="4926013" y="1200150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22 mai : réponses de Lisa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024438" y="1663700"/>
            <a:ext cx="862012" cy="20161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5024438" y="1992313"/>
            <a:ext cx="862012" cy="201612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024438" y="2314575"/>
            <a:ext cx="862012" cy="2016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024438" y="2632075"/>
            <a:ext cx="862012" cy="2016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029200" y="297338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2430463" y="1963738"/>
            <a:ext cx="2124075" cy="249237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2430463" y="1625600"/>
            <a:ext cx="2124075" cy="249238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2430463" y="3303588"/>
            <a:ext cx="2124075" cy="1905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2427288" y="4048125"/>
            <a:ext cx="2124075" cy="249238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2436813" y="4391025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019675" y="403383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5019675" y="438943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5019675" y="471328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73" name="Flèche droite 72"/>
          <p:cNvSpPr/>
          <p:nvPr/>
        </p:nvSpPr>
        <p:spPr>
          <a:xfrm>
            <a:off x="4673600" y="167798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4" name="Flèche droite 73"/>
          <p:cNvSpPr/>
          <p:nvPr/>
        </p:nvSpPr>
        <p:spPr>
          <a:xfrm>
            <a:off x="4673600" y="199866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5" name="Flèche droite 74"/>
          <p:cNvSpPr/>
          <p:nvPr/>
        </p:nvSpPr>
        <p:spPr>
          <a:xfrm>
            <a:off x="4678363" y="230505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6" name="Flèche droite 75"/>
          <p:cNvSpPr/>
          <p:nvPr/>
        </p:nvSpPr>
        <p:spPr>
          <a:xfrm>
            <a:off x="4673600" y="26320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7" name="Flèche droite 76"/>
          <p:cNvSpPr/>
          <p:nvPr/>
        </p:nvSpPr>
        <p:spPr>
          <a:xfrm>
            <a:off x="4678363" y="29638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188912" y="1262063"/>
            <a:ext cx="1872000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CPGE voie MPSI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301625" y="162401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 sans internat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303213" y="1952625"/>
            <a:ext cx="1547812" cy="2524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 avec internat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301625" y="2287588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 sans internat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301625" y="262731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 avec internat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301625" y="294481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 sans internat</a:t>
            </a:r>
          </a:p>
        </p:txBody>
      </p:sp>
      <p:sp>
        <p:nvSpPr>
          <p:cNvPr id="65" name="Rectangle à coins arrondis 64"/>
          <p:cNvSpPr/>
          <p:nvPr/>
        </p:nvSpPr>
        <p:spPr>
          <a:xfrm>
            <a:off x="304800" y="3290888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 sans internat</a:t>
            </a:r>
          </a:p>
        </p:txBody>
      </p:sp>
      <p:sp>
        <p:nvSpPr>
          <p:cNvPr id="66" name="Rectangle à coins arrondis 65"/>
          <p:cNvSpPr/>
          <p:nvPr/>
        </p:nvSpPr>
        <p:spPr>
          <a:xfrm>
            <a:off x="211137" y="3729039"/>
            <a:ext cx="1872000" cy="252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Réseau écoles d'ingénieur </a:t>
            </a:r>
          </a:p>
        </p:txBody>
      </p:sp>
      <p:sp>
        <p:nvSpPr>
          <p:cNvPr id="67" name="Rectangle à coins arrondis 66"/>
          <p:cNvSpPr/>
          <p:nvPr/>
        </p:nvSpPr>
        <p:spPr>
          <a:xfrm>
            <a:off x="323850" y="4059238"/>
            <a:ext cx="1533525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Ecole A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323850" y="4370388"/>
            <a:ext cx="1533525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Ecole B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331788" y="4681538"/>
            <a:ext cx="1533525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Ecole C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212725" y="5024438"/>
            <a:ext cx="1872000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SPI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354013" y="5675313"/>
            <a:ext cx="15113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Université B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352425" y="5351463"/>
            <a:ext cx="1511300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Université A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6208684" y="1587500"/>
            <a:ext cx="2916237" cy="4892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rgbClr val="26338B"/>
                </a:solidFill>
              </a:rPr>
              <a:t>Le 22 mai</a:t>
            </a:r>
            <a:r>
              <a:rPr lang="fr-FR" sz="1300" dirty="0">
                <a:solidFill>
                  <a:srgbClr val="26338B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>
                <a:solidFill>
                  <a:srgbClr val="26338B"/>
                </a:solidFill>
              </a:rPr>
              <a:t>Lisa reçoit 2 propositions d'admission du lycée A pour la CPGE. Elle est en attente d'une place aux lycées B et C. Elle est refusée dans le lycée 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300" dirty="0">
                <a:solidFill>
                  <a:srgbClr val="26338B"/>
                </a:solidFill>
              </a:rPr>
              <a:t>Pour les écoles d'ingénieur, elle reçoit une proposition d'admission dans une école et est en attente dans les 2 autres.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300" dirty="0">
                <a:solidFill>
                  <a:srgbClr val="26338B"/>
                </a:solidFill>
              </a:rPr>
              <a:t>Pour la licence SPI, elle est acceptée dans l'université A et en attente dans l'université B.</a:t>
            </a:r>
          </a:p>
          <a:p>
            <a:pPr>
              <a:defRPr/>
            </a:pPr>
            <a:r>
              <a:rPr lang="fr-FR" altLang="fr-FR" sz="1300" dirty="0">
                <a:solidFill>
                  <a:srgbClr val="26338B"/>
                </a:solidFill>
              </a:rPr>
              <a:t> </a:t>
            </a:r>
          </a:p>
          <a:p>
            <a:pPr>
              <a:defRPr/>
            </a:pPr>
            <a:r>
              <a:rPr lang="fr-FR" altLang="fr-FR" sz="1300" b="1" dirty="0">
                <a:solidFill>
                  <a:srgbClr val="26338B"/>
                </a:solidFill>
              </a:rPr>
              <a:t>Le 22 mai, Lisa répond sans attendre et accepte la proposition d'admission </a:t>
            </a:r>
            <a:r>
              <a:rPr lang="fr-FR" altLang="fr-FR" sz="1300" dirty="0">
                <a:solidFill>
                  <a:srgbClr val="26338B"/>
                </a:solidFill>
              </a:rPr>
              <a:t>du lycée A avec internat car elle souhaite avant tout faire une CPGE. Elle maintient ses vœux au lycée B qu'elle préfère. </a:t>
            </a:r>
          </a:p>
          <a:p>
            <a:pPr>
              <a:defRPr/>
            </a:pPr>
            <a:r>
              <a:rPr lang="fr-FR" altLang="fr-FR" sz="1300" dirty="0">
                <a:solidFill>
                  <a:srgbClr val="26338B"/>
                </a:solidFill>
              </a:rPr>
              <a:t>Elle renonce à toutes les autres propositions d'admission en école d'ingénieur et en licence…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r-FR" sz="1300" dirty="0">
              <a:solidFill>
                <a:srgbClr val="26338B"/>
              </a:solidFill>
            </a:endParaRPr>
          </a:p>
        </p:txBody>
      </p:sp>
      <p:sp>
        <p:nvSpPr>
          <p:cNvPr id="80" name="Flèche droite 79"/>
          <p:cNvSpPr/>
          <p:nvPr/>
        </p:nvSpPr>
        <p:spPr>
          <a:xfrm>
            <a:off x="2101850" y="167798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1" name="Flèche droite 80"/>
          <p:cNvSpPr/>
          <p:nvPr/>
        </p:nvSpPr>
        <p:spPr>
          <a:xfrm>
            <a:off x="2101850" y="199866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2" name="Flèche droite 81"/>
          <p:cNvSpPr/>
          <p:nvPr/>
        </p:nvSpPr>
        <p:spPr>
          <a:xfrm>
            <a:off x="2106613" y="230505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3" name="Flèche droite 82"/>
          <p:cNvSpPr/>
          <p:nvPr/>
        </p:nvSpPr>
        <p:spPr>
          <a:xfrm>
            <a:off x="2101850" y="26320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4" name="Flèche droite 83"/>
          <p:cNvSpPr/>
          <p:nvPr/>
        </p:nvSpPr>
        <p:spPr>
          <a:xfrm>
            <a:off x="2106613" y="29638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5" name="Flèche droite 84"/>
          <p:cNvSpPr/>
          <p:nvPr/>
        </p:nvSpPr>
        <p:spPr>
          <a:xfrm>
            <a:off x="2106613" y="33067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2446338" y="4705350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87" name="Flèche droite 86"/>
          <p:cNvSpPr/>
          <p:nvPr/>
        </p:nvSpPr>
        <p:spPr>
          <a:xfrm>
            <a:off x="2111375" y="410845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8" name="Flèche droite 87"/>
          <p:cNvSpPr/>
          <p:nvPr/>
        </p:nvSpPr>
        <p:spPr>
          <a:xfrm>
            <a:off x="2116138" y="44021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9" name="Flèche droite 88"/>
          <p:cNvSpPr/>
          <p:nvPr/>
        </p:nvSpPr>
        <p:spPr>
          <a:xfrm>
            <a:off x="2116138" y="47164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0" name="Flèche droite 89"/>
          <p:cNvSpPr/>
          <p:nvPr/>
        </p:nvSpPr>
        <p:spPr>
          <a:xfrm>
            <a:off x="4673600" y="410845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1" name="Flèche droite 90"/>
          <p:cNvSpPr/>
          <p:nvPr/>
        </p:nvSpPr>
        <p:spPr>
          <a:xfrm>
            <a:off x="4678363" y="44021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2" name="Flèche droite 91"/>
          <p:cNvSpPr/>
          <p:nvPr/>
        </p:nvSpPr>
        <p:spPr>
          <a:xfrm>
            <a:off x="4678363" y="47164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3" name="Rectangle à coins arrondis 92"/>
          <p:cNvSpPr/>
          <p:nvPr/>
        </p:nvSpPr>
        <p:spPr>
          <a:xfrm>
            <a:off x="2427288" y="5343525"/>
            <a:ext cx="2124075" cy="249238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2436813" y="5686425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95" name="Flèche droite 94"/>
          <p:cNvSpPr/>
          <p:nvPr/>
        </p:nvSpPr>
        <p:spPr>
          <a:xfrm>
            <a:off x="2111375" y="540385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6" name="Flèche droite 95"/>
          <p:cNvSpPr/>
          <p:nvPr/>
        </p:nvSpPr>
        <p:spPr>
          <a:xfrm>
            <a:off x="2116138" y="56975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7" name="Flèche droite 96"/>
          <p:cNvSpPr/>
          <p:nvPr/>
        </p:nvSpPr>
        <p:spPr>
          <a:xfrm>
            <a:off x="4673600" y="540385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8" name="Flèche droite 97"/>
          <p:cNvSpPr/>
          <p:nvPr/>
        </p:nvSpPr>
        <p:spPr>
          <a:xfrm>
            <a:off x="4678363" y="56975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9" name="Rectangle à coins arrondis 98"/>
          <p:cNvSpPr/>
          <p:nvPr/>
        </p:nvSpPr>
        <p:spPr>
          <a:xfrm>
            <a:off x="5019675" y="538003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00" name="Rectangle à coins arrondis 99"/>
          <p:cNvSpPr/>
          <p:nvPr/>
        </p:nvSpPr>
        <p:spPr>
          <a:xfrm>
            <a:off x="5019675" y="5703888"/>
            <a:ext cx="862013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</p:spTree>
    <p:extLst>
      <p:ext uri="{BB962C8B-B14F-4D97-AF65-F5344CB8AC3E}">
        <p14:creationId xmlns:p14="http://schemas.microsoft.com/office/powerpoint/2010/main" val="15993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28" grpId="0" animBg="1"/>
      <p:bldP spid="29" grpId="0" animBg="1"/>
      <p:bldP spid="30" grpId="0" animBg="1"/>
      <p:bldP spid="31" grpId="0" animBg="1"/>
      <p:bldP spid="33" grpId="0" animBg="1"/>
      <p:bldP spid="42" grpId="0" animBg="1"/>
      <p:bldP spid="43" grpId="0" animBg="1"/>
      <p:bldP spid="53" grpId="0" animBg="1"/>
      <p:bldP spid="56" grpId="0" animBg="1"/>
      <p:bldP spid="57" grpId="0" animBg="1"/>
      <p:bldP spid="58" grpId="0" animBg="1"/>
      <p:bldP spid="93" grpId="0" animBg="1"/>
      <p:bldP spid="99" grpId="0" animBg="1"/>
      <p:bldP spid="1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1800" b="1" dirty="0"/>
              <a:t>Exemple de </a:t>
            </a:r>
            <a:r>
              <a:rPr lang="fr-FR" sz="1800" b="1" dirty="0">
                <a:solidFill>
                  <a:srgbClr val="26338B"/>
                </a:solidFill>
              </a:rPr>
              <a:t>Lisa</a:t>
            </a:r>
            <a:r>
              <a:rPr lang="fr-FR" sz="1800" b="1" dirty="0"/>
              <a:t>, élève en terminale </a:t>
            </a:r>
            <a:r>
              <a:rPr lang="fr-FR" sz="1800" b="1" dirty="0">
                <a:solidFill>
                  <a:srgbClr val="26338B"/>
                </a:solidFill>
              </a:rPr>
              <a:t>générale</a:t>
            </a:r>
            <a:r>
              <a:rPr lang="fr-FR" sz="1800" b="1" dirty="0"/>
              <a:t> série </a:t>
            </a:r>
            <a:r>
              <a:rPr lang="fr-FR" sz="1800" b="1" dirty="0">
                <a:solidFill>
                  <a:srgbClr val="26338B"/>
                </a:solidFill>
              </a:rPr>
              <a:t>S</a:t>
            </a:r>
            <a:r>
              <a:rPr lang="fr-FR" sz="1800" b="1" dirty="0"/>
              <a:t> qui formule des vœux en CPGE voie MPSI, en écoles d'ingénieur et en licence (3/3)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CE1595-66B7-4360-AF39-CF1DDDACB9D8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7526338" y="2478088"/>
            <a:ext cx="863600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526338" y="2997889"/>
            <a:ext cx="863600" cy="2016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7526338" y="3413125"/>
            <a:ext cx="863600" cy="20161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31" name="Flèche droite 30"/>
          <p:cNvSpPr/>
          <p:nvPr/>
        </p:nvSpPr>
        <p:spPr>
          <a:xfrm>
            <a:off x="4632325" y="2473325"/>
            <a:ext cx="2808288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2" name="Flèche droite 31"/>
          <p:cNvSpPr/>
          <p:nvPr/>
        </p:nvSpPr>
        <p:spPr>
          <a:xfrm>
            <a:off x="7175500" y="29940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3" name="Flèche droite 32"/>
          <p:cNvSpPr/>
          <p:nvPr/>
        </p:nvSpPr>
        <p:spPr>
          <a:xfrm>
            <a:off x="7175500" y="342106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1930" name="ZoneTexte 32"/>
          <p:cNvSpPr txBox="1">
            <a:spLocks noChangeArrowheads="1"/>
          </p:cNvSpPr>
          <p:nvPr/>
        </p:nvSpPr>
        <p:spPr bwMode="auto">
          <a:xfrm>
            <a:off x="4926013" y="1895475"/>
            <a:ext cx="2087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4 juin : nouvelle proposition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5037137" y="2973387"/>
            <a:ext cx="2052000" cy="288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10 juin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5037137" y="3394075"/>
            <a:ext cx="2052000" cy="288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10 juin</a:t>
            </a:r>
          </a:p>
        </p:txBody>
      </p:sp>
      <p:sp>
        <p:nvSpPr>
          <p:cNvPr id="81933" name="ZoneTexte 32"/>
          <p:cNvSpPr txBox="1">
            <a:spLocks noChangeArrowheads="1"/>
          </p:cNvSpPr>
          <p:nvPr/>
        </p:nvSpPr>
        <p:spPr bwMode="auto">
          <a:xfrm>
            <a:off x="7416800" y="1890713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4 juin : réponses  de Lisa</a:t>
            </a:r>
          </a:p>
        </p:txBody>
      </p:sp>
      <p:sp>
        <p:nvSpPr>
          <p:cNvPr id="81934" name="ZoneTexte 39"/>
          <p:cNvSpPr txBox="1">
            <a:spLocks noChangeArrowheads="1"/>
          </p:cNvSpPr>
          <p:nvPr/>
        </p:nvSpPr>
        <p:spPr bwMode="auto">
          <a:xfrm>
            <a:off x="492125" y="4352925"/>
            <a:ext cx="83153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fr-FR" altLang="fr-FR" sz="1400" dirty="0"/>
              <a:t>Le 4 juin, le lycée B lui propose une admission pour la CPGE : Lisa accepte la proposition "avec internat" et renonce donc au lycée A. 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endParaRPr lang="fr-FR" altLang="fr-FR" sz="1400" b="1" dirty="0"/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r>
              <a:rPr lang="fr-FR" altLang="fr-FR" sz="1400" b="1" dirty="0"/>
              <a:t>Elle va s'inscrire au lycée B</a:t>
            </a:r>
            <a:r>
              <a:rPr lang="fr-FR" altLang="fr-FR" sz="1400" dirty="0"/>
              <a:t>. 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endParaRPr lang="fr-FR" altLang="fr-FR" sz="1400" dirty="0"/>
          </a:p>
        </p:txBody>
      </p:sp>
      <p:sp>
        <p:nvSpPr>
          <p:cNvPr id="81935" name="ZoneTexte 30"/>
          <p:cNvSpPr txBox="1">
            <a:spLocks noChangeArrowheads="1"/>
          </p:cNvSpPr>
          <p:nvPr/>
        </p:nvSpPr>
        <p:spPr bwMode="auto">
          <a:xfrm>
            <a:off x="2263775" y="1884363"/>
            <a:ext cx="2987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Etat des vœux de Lisa le 22 mai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2373313" y="3000375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2373313" y="3443288"/>
            <a:ext cx="2124075" cy="1905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2373313" y="2420938"/>
            <a:ext cx="2124075" cy="360362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Proposition d’admission acceptée le 22 mai</a:t>
            </a:r>
          </a:p>
        </p:txBody>
      </p:sp>
      <p:sp>
        <p:nvSpPr>
          <p:cNvPr id="51" name="Flèche droite 50"/>
          <p:cNvSpPr/>
          <p:nvPr/>
        </p:nvSpPr>
        <p:spPr>
          <a:xfrm>
            <a:off x="4621213" y="29813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2" name="Flèche droite 51"/>
          <p:cNvSpPr/>
          <p:nvPr/>
        </p:nvSpPr>
        <p:spPr>
          <a:xfrm>
            <a:off x="4616450" y="34321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131763" y="1938338"/>
            <a:ext cx="1836737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CPGE voie MPSI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246063" y="2447925"/>
            <a:ext cx="1547812" cy="2524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 avec internat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244475" y="296386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 sans internat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244475" y="3427413"/>
            <a:ext cx="1547813" cy="252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 avec internat</a:t>
            </a:r>
          </a:p>
        </p:txBody>
      </p:sp>
      <p:sp>
        <p:nvSpPr>
          <p:cNvPr id="59" name="Flèche droite 58"/>
          <p:cNvSpPr/>
          <p:nvPr/>
        </p:nvSpPr>
        <p:spPr>
          <a:xfrm>
            <a:off x="2044700" y="249396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0" name="Flèche droite 59"/>
          <p:cNvSpPr/>
          <p:nvPr/>
        </p:nvSpPr>
        <p:spPr>
          <a:xfrm>
            <a:off x="2049463" y="29813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1" name="Flèche droite 60"/>
          <p:cNvSpPr/>
          <p:nvPr/>
        </p:nvSpPr>
        <p:spPr>
          <a:xfrm>
            <a:off x="2044700" y="34321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3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3416" y="50007"/>
            <a:ext cx="8374153" cy="1287462"/>
          </a:xfrm>
        </p:spPr>
        <p:txBody>
          <a:bodyPr/>
          <a:lstStyle/>
          <a:p>
            <a:r>
              <a:rPr lang="fr-FR" sz="1600" b="1" dirty="0"/>
              <a:t>L’Exemple d’</a:t>
            </a:r>
            <a:r>
              <a:rPr lang="fr-FR" sz="1600" b="1" dirty="0">
                <a:solidFill>
                  <a:srgbClr val="26338B"/>
                </a:solidFill>
              </a:rPr>
              <a:t>Enzo</a:t>
            </a:r>
            <a:r>
              <a:rPr lang="fr-FR" sz="1600" b="1" dirty="0"/>
              <a:t> en terminale </a:t>
            </a:r>
            <a:r>
              <a:rPr lang="fr-FR" sz="1600" b="1" dirty="0">
                <a:solidFill>
                  <a:srgbClr val="26338B"/>
                </a:solidFill>
              </a:rPr>
              <a:t>générale</a:t>
            </a:r>
            <a:r>
              <a:rPr lang="fr-FR" sz="1600" b="1" dirty="0"/>
              <a:t> série </a:t>
            </a:r>
            <a:r>
              <a:rPr lang="fr-FR" sz="1600" b="1" dirty="0">
                <a:solidFill>
                  <a:srgbClr val="26338B"/>
                </a:solidFill>
              </a:rPr>
              <a:t>S </a:t>
            </a:r>
            <a:r>
              <a:rPr lang="fr-FR" sz="1600" b="1" dirty="0"/>
              <a:t>dans un lycée en Ile-de-France. </a:t>
            </a:r>
            <a:br>
              <a:rPr lang="fr-FR" sz="1600" b="1" dirty="0"/>
            </a:br>
            <a:r>
              <a:rPr lang="fr-FR" sz="1600" b="1" dirty="0"/>
              <a:t>Il formule des vœux en PACES, en licence  et en DUT  (1/3)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718FED5-921A-48B1-AC08-09C7DECD6081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050938" y="1313170"/>
            <a:ext cx="2124000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 PACES IDF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01776" y="1759207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UFR médicale A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15057" y="3386874"/>
            <a:ext cx="2124000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PACES hors Ile-de-France  université A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401774" y="2044163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UFR médicale B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1774" y="2346536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UFR médicale C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01774" y="2641130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UFR médicale D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01776" y="2981512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UFR médicale E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353638" y="5305732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IUT A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53638" y="5598739"/>
            <a:ext cx="14400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IUT B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021312" y="3879347"/>
            <a:ext cx="2124075" cy="3952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PACES hors Ile-de-France université B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21384" y="4859474"/>
            <a:ext cx="2123999" cy="3952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DUT Génie biologique option diététique</a:t>
            </a:r>
            <a:endParaRPr lang="fr-FR" sz="1400" b="1" i="1" dirty="0">
              <a:solidFill>
                <a:srgbClr val="26338B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015057" y="4378396"/>
            <a:ext cx="2126417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rgbClr val="26338B"/>
                </a:solidFill>
              </a:rPr>
              <a:t>Licence de Biologie  université A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166541" y="1511170"/>
            <a:ext cx="4716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>
              <a:solidFill>
                <a:srgbClr val="26338B"/>
              </a:solidFill>
              <a:cs typeface="Arial" pitchFamily="34" charset="0"/>
            </a:endParaRPr>
          </a:p>
          <a:p>
            <a:r>
              <a:rPr lang="fr-FR" sz="1600" dirty="0">
                <a:solidFill>
                  <a:srgbClr val="26338B"/>
                </a:solidFill>
                <a:cs typeface="Arial" pitchFamily="34" charset="0"/>
              </a:rPr>
              <a:t>Enzo formule </a:t>
            </a:r>
          </a:p>
          <a:p>
            <a:endParaRPr lang="fr-FR" sz="1600" dirty="0">
              <a:solidFill>
                <a:srgbClr val="26338B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un vœu en PACES IDF (Île-de-France) dans 5 UFR médicales</a:t>
            </a:r>
            <a:endParaRPr lang="fr-FR" sz="1600" dirty="0">
              <a:solidFill>
                <a:srgbClr val="26338B"/>
              </a:solidFill>
              <a:cs typeface="Arial" pitchFamily="34" charset="0"/>
            </a:endParaRPr>
          </a:p>
          <a:p>
            <a:endParaRPr lang="fr-FR" sz="1600" dirty="0">
              <a:solidFill>
                <a:srgbClr val="26338B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2 vœux en PACES hors Ile-de-France dans 2 UFR médicales</a:t>
            </a:r>
          </a:p>
          <a:p>
            <a:pPr lvl="0"/>
            <a:endParaRPr lang="fr-FR" sz="1600" b="1" dirty="0">
              <a:solidFill>
                <a:srgbClr val="26338B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un vœu en licence de Biologie </a:t>
            </a:r>
          </a:p>
          <a:p>
            <a:pPr lvl="0"/>
            <a:endParaRPr lang="fr-FR" sz="1600" b="1" dirty="0">
              <a:solidFill>
                <a:srgbClr val="26338B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6338B"/>
                </a:solidFill>
                <a:cs typeface="Arial" pitchFamily="34" charset="0"/>
              </a:rPr>
              <a:t>un </a:t>
            </a:r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vœu multiple national en DUT Génie biologique option diététique </a:t>
            </a:r>
            <a:r>
              <a:rPr lang="fr-FR" sz="1600" dirty="0">
                <a:solidFill>
                  <a:srgbClr val="26338B"/>
                </a:solidFill>
                <a:cs typeface="Arial" pitchFamily="34" charset="0"/>
              </a:rPr>
              <a:t>dans 2 IUT différents (2 sous-vœux)</a:t>
            </a:r>
          </a:p>
          <a:p>
            <a:endParaRPr lang="fr-FR" sz="1600" dirty="0">
              <a:solidFill>
                <a:srgbClr val="26338B"/>
              </a:solidFill>
              <a:cs typeface="Arial" pitchFamily="34" charset="0"/>
            </a:endParaRPr>
          </a:p>
          <a:p>
            <a:r>
              <a:rPr lang="fr-FR" sz="1600" dirty="0">
                <a:solidFill>
                  <a:srgbClr val="26338B"/>
                </a:solidFill>
                <a:cs typeface="Arial" pitchFamily="34" charset="0"/>
              </a:rPr>
              <a:t>Au total, </a:t>
            </a:r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Enzo a formulé </a:t>
            </a:r>
            <a:r>
              <a:rPr lang="fr-FR" sz="1600" b="1" dirty="0">
                <a:solidFill>
                  <a:srgbClr val="FF0000"/>
                </a:solidFill>
                <a:cs typeface="Arial" pitchFamily="34" charset="0"/>
              </a:rPr>
              <a:t>5 vœux et 2 sous-vœux </a:t>
            </a:r>
          </a:p>
          <a:p>
            <a:endParaRPr lang="fr-FR" dirty="0"/>
          </a:p>
          <a:p>
            <a:r>
              <a:rPr lang="fr-FR" sz="1400" dirty="0">
                <a:solidFill>
                  <a:srgbClr val="26338B"/>
                </a:solidFill>
                <a:cs typeface="Arial" pitchFamily="34" charset="0"/>
              </a:rPr>
              <a:t>Rappel : les sous-vœux formulés en PACES Ile-de-France ne comptent pas dans le total des sous-vœux autorisé et fixé à 20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357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0D1879F-AA0B-461D-AC91-ABB3CABA2067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7" y="180975"/>
            <a:ext cx="84840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d’</a:t>
            </a:r>
            <a:r>
              <a:rPr lang="fr-FR" sz="1600" b="1" dirty="0">
                <a:solidFill>
                  <a:srgbClr val="26338B"/>
                </a:solidFill>
              </a:rPr>
              <a:t>Enzo</a:t>
            </a:r>
            <a:r>
              <a:rPr lang="fr-FR" sz="1600" b="1" dirty="0"/>
              <a:t> en terminale </a:t>
            </a:r>
            <a:r>
              <a:rPr lang="fr-FR" sz="1600" b="1" dirty="0">
                <a:solidFill>
                  <a:srgbClr val="26338B"/>
                </a:solidFill>
              </a:rPr>
              <a:t>générale</a:t>
            </a:r>
            <a:r>
              <a:rPr lang="fr-FR" sz="1600" b="1" dirty="0"/>
              <a:t> série </a:t>
            </a:r>
            <a:r>
              <a:rPr lang="fr-FR" sz="1600" b="1" dirty="0">
                <a:solidFill>
                  <a:srgbClr val="26338B"/>
                </a:solidFill>
              </a:rPr>
              <a:t>S</a:t>
            </a:r>
            <a:r>
              <a:rPr lang="fr-FR" sz="1600" b="1" dirty="0"/>
              <a:t> dans un lycée en Ile-de-France. </a:t>
            </a:r>
            <a:br>
              <a:rPr lang="fr-FR" sz="1600" b="1" dirty="0"/>
            </a:br>
            <a:r>
              <a:rPr lang="fr-FR" sz="1600" b="1" dirty="0"/>
              <a:t>Il formule des vœux en PACES, en licence de biologie et en DUT génie biologique (2/3)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76200" y="1468438"/>
            <a:ext cx="2124000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 PACES IDF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427038" y="1914475"/>
            <a:ext cx="136315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40319" y="3542142"/>
            <a:ext cx="2124000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PACES hors Ile-de-France – université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427036" y="2199431"/>
            <a:ext cx="1358388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427036" y="2475926"/>
            <a:ext cx="1358388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427036" y="2796398"/>
            <a:ext cx="136315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427038" y="3136780"/>
            <a:ext cx="136315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422030" y="546100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IUT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413404" y="5754007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IUT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46574" y="4034615"/>
            <a:ext cx="2124075" cy="3952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PACES hors Ile-de-France – université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46646" y="5014742"/>
            <a:ext cx="2123999" cy="3952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DUT Génie biologique</a:t>
            </a:r>
            <a:r>
              <a:rPr lang="fr-FR" sz="1200" b="1" dirty="0">
                <a:solidFill>
                  <a:srgbClr val="FF0000"/>
                </a:solidFill>
              </a:rPr>
              <a:t> </a:t>
            </a:r>
            <a:r>
              <a:rPr lang="fr-FR" sz="1200" b="1" dirty="0">
                <a:solidFill>
                  <a:srgbClr val="26338B"/>
                </a:solidFill>
              </a:rPr>
              <a:t>option diététique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69650" name="ZoneTexte 30"/>
          <p:cNvSpPr txBox="1">
            <a:spLocks noChangeArrowheads="1"/>
          </p:cNvSpPr>
          <p:nvPr/>
        </p:nvSpPr>
        <p:spPr bwMode="auto">
          <a:xfrm>
            <a:off x="2569965" y="1190625"/>
            <a:ext cx="287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22 mai : réponses des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établissements</a:t>
            </a:r>
          </a:p>
        </p:txBody>
      </p:sp>
      <p:sp>
        <p:nvSpPr>
          <p:cNvPr id="100" name="Flèche droite 99"/>
          <p:cNvSpPr/>
          <p:nvPr/>
        </p:nvSpPr>
        <p:spPr>
          <a:xfrm>
            <a:off x="2203688" y="545978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1" name="Flèche droite 100"/>
          <p:cNvSpPr/>
          <p:nvPr/>
        </p:nvSpPr>
        <p:spPr>
          <a:xfrm>
            <a:off x="2200513" y="573830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2562757" y="1879600"/>
            <a:ext cx="2052000" cy="2520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69655" name="ZoneTexte 43"/>
          <p:cNvSpPr txBox="1">
            <a:spLocks noChangeArrowheads="1"/>
          </p:cNvSpPr>
          <p:nvPr/>
        </p:nvSpPr>
        <p:spPr bwMode="auto">
          <a:xfrm>
            <a:off x="5007414" y="1190625"/>
            <a:ext cx="233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1200" b="1" dirty="0">
                <a:cs typeface="Arial" pitchFamily="34" charset="0"/>
              </a:rPr>
              <a:t>24 mai : Réponses d’Enzo</a:t>
            </a:r>
          </a:p>
        </p:txBody>
      </p:sp>
      <p:sp>
        <p:nvSpPr>
          <p:cNvPr id="69656" name="ZoneTexte 30"/>
          <p:cNvSpPr txBox="1">
            <a:spLocks noChangeArrowheads="1"/>
          </p:cNvSpPr>
          <p:nvPr/>
        </p:nvSpPr>
        <p:spPr bwMode="auto">
          <a:xfrm>
            <a:off x="378900" y="1198563"/>
            <a:ext cx="14112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1200" b="1" dirty="0">
                <a:cs typeface="Arial" pitchFamily="34" charset="0"/>
              </a:rPr>
              <a:t>Vœux d’Enzo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6901132" y="1454099"/>
            <a:ext cx="2096219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6338B"/>
              </a:buClr>
              <a:defRPr/>
            </a:pPr>
            <a:endParaRPr lang="fr-FR" sz="1100" dirty="0">
              <a:solidFill>
                <a:srgbClr val="26338B"/>
              </a:solidFill>
              <a:cs typeface="Arial" pitchFamily="34" charset="0"/>
            </a:endParaRPr>
          </a:p>
          <a:p>
            <a:pPr>
              <a:buClr>
                <a:srgbClr val="26338B"/>
              </a:buClr>
              <a:defRPr/>
            </a:pPr>
            <a:r>
              <a:rPr lang="fr-FR" sz="1400" b="1" dirty="0">
                <a:solidFill>
                  <a:srgbClr val="26338B"/>
                </a:solidFill>
                <a:cs typeface="Arial" pitchFamily="34" charset="0"/>
              </a:rPr>
              <a:t>Le 22 mai</a:t>
            </a:r>
            <a:r>
              <a:rPr lang="fr-FR" sz="1400" dirty="0">
                <a:solidFill>
                  <a:srgbClr val="26338B"/>
                </a:solidFill>
                <a:cs typeface="Arial" pitchFamily="34" charset="0"/>
              </a:rPr>
              <a:t>, Enzo</a:t>
            </a:r>
          </a:p>
          <a:p>
            <a:pPr>
              <a:buClr>
                <a:srgbClr val="26338B"/>
              </a:buClr>
              <a:defRPr/>
            </a:pPr>
            <a:r>
              <a:rPr lang="fr-FR" sz="1400" dirty="0">
                <a:solidFill>
                  <a:srgbClr val="26338B"/>
                </a:solidFill>
                <a:cs typeface="Arial" pitchFamily="34" charset="0"/>
              </a:rPr>
              <a:t>reçoit plusieurs propositions d’admission auxquelles il doit répondre jusqu’au 28 mai. </a:t>
            </a:r>
          </a:p>
          <a:p>
            <a:pPr>
              <a:buClr>
                <a:srgbClr val="26338B"/>
              </a:buClr>
              <a:defRPr/>
            </a:pPr>
            <a:endParaRPr lang="fr-FR" sz="1400" dirty="0">
              <a:solidFill>
                <a:srgbClr val="26338B"/>
              </a:solidFill>
              <a:cs typeface="Arial" pitchFamily="34" charset="0"/>
            </a:endParaRPr>
          </a:p>
          <a:p>
            <a:pPr>
              <a:buClr>
                <a:srgbClr val="26338B"/>
              </a:buClr>
              <a:defRPr/>
            </a:pPr>
            <a:r>
              <a:rPr lang="fr-FR" sz="1400" b="1" dirty="0">
                <a:solidFill>
                  <a:srgbClr val="26338B"/>
                </a:solidFill>
                <a:cs typeface="Arial" pitchFamily="34" charset="0"/>
              </a:rPr>
              <a:t>Le 24 mai, il accepte la proposition d’admission de l’UFR médicale B </a:t>
            </a:r>
            <a:r>
              <a:rPr lang="fr-FR" sz="1400" dirty="0">
                <a:solidFill>
                  <a:srgbClr val="26338B"/>
                </a:solidFill>
                <a:cs typeface="Arial" pitchFamily="34" charset="0"/>
              </a:rPr>
              <a:t>pour la PACES IDF car il souhaite avant tout faire des études de santé. </a:t>
            </a:r>
          </a:p>
          <a:p>
            <a:pPr>
              <a:buClr>
                <a:srgbClr val="26338B"/>
              </a:buClr>
              <a:defRPr/>
            </a:pPr>
            <a:endParaRPr lang="fr-FR" sz="1400" dirty="0">
              <a:solidFill>
                <a:srgbClr val="26338B"/>
              </a:solidFill>
              <a:cs typeface="Arial" pitchFamily="34" charset="0"/>
            </a:endParaRPr>
          </a:p>
          <a:p>
            <a:pPr>
              <a:buClr>
                <a:srgbClr val="26338B"/>
              </a:buClr>
              <a:defRPr/>
            </a:pPr>
            <a:r>
              <a:rPr lang="fr-FR" sz="1400" dirty="0">
                <a:solidFill>
                  <a:srgbClr val="26338B"/>
                </a:solidFill>
                <a:cs typeface="Arial" pitchFamily="34" charset="0"/>
              </a:rPr>
              <a:t>Il renonce donc à toutes les autres propositions d’admission et maintient en attente ses vœux pour les UFR médicales A et E en Ile-de-France qui lui conviendraient mieux.  </a:t>
            </a:r>
          </a:p>
        </p:txBody>
      </p:sp>
      <p:sp>
        <p:nvSpPr>
          <p:cNvPr id="142" name="Rectangle à coins arrondis 141"/>
          <p:cNvSpPr/>
          <p:nvPr/>
        </p:nvSpPr>
        <p:spPr>
          <a:xfrm>
            <a:off x="2562757" y="2535810"/>
            <a:ext cx="2052000" cy="2520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3" name="Rectangle à coins arrondis 142"/>
          <p:cNvSpPr/>
          <p:nvPr/>
        </p:nvSpPr>
        <p:spPr>
          <a:xfrm>
            <a:off x="2562757" y="2836523"/>
            <a:ext cx="2052000" cy="2520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4" name="Rectangle à coins arrondis 143"/>
          <p:cNvSpPr/>
          <p:nvPr/>
        </p:nvSpPr>
        <p:spPr>
          <a:xfrm>
            <a:off x="2557995" y="3135513"/>
            <a:ext cx="2052000" cy="2520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0" name="Flèche droite 149"/>
          <p:cNvSpPr/>
          <p:nvPr/>
        </p:nvSpPr>
        <p:spPr>
          <a:xfrm>
            <a:off x="2187813" y="315510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0" name="Flèche droite 69"/>
          <p:cNvSpPr/>
          <p:nvPr/>
        </p:nvSpPr>
        <p:spPr>
          <a:xfrm>
            <a:off x="2187813" y="284949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1" name="Flèche droite 70"/>
          <p:cNvSpPr/>
          <p:nvPr/>
        </p:nvSpPr>
        <p:spPr>
          <a:xfrm>
            <a:off x="2197338" y="2553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2" name="Flèche droite 71"/>
          <p:cNvSpPr/>
          <p:nvPr/>
        </p:nvSpPr>
        <p:spPr>
          <a:xfrm>
            <a:off x="2197338" y="224820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4" name="Flèche droite 73"/>
          <p:cNvSpPr/>
          <p:nvPr/>
        </p:nvSpPr>
        <p:spPr>
          <a:xfrm>
            <a:off x="2197338" y="19002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2" name="Flèche droite 91"/>
          <p:cNvSpPr/>
          <p:nvPr/>
        </p:nvSpPr>
        <p:spPr>
          <a:xfrm>
            <a:off x="2206863" y="414144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3" name="Flèche droite 92"/>
          <p:cNvSpPr/>
          <p:nvPr/>
        </p:nvSpPr>
        <p:spPr>
          <a:xfrm>
            <a:off x="2206863" y="3650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4" name="Flèche droite 93"/>
          <p:cNvSpPr/>
          <p:nvPr/>
        </p:nvSpPr>
        <p:spPr>
          <a:xfrm>
            <a:off x="4764984" y="543080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5" name="Flèche droite 94"/>
          <p:cNvSpPr/>
          <p:nvPr/>
        </p:nvSpPr>
        <p:spPr>
          <a:xfrm>
            <a:off x="4774779" y="573526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6" name="Flèche droite 95"/>
          <p:cNvSpPr/>
          <p:nvPr/>
        </p:nvSpPr>
        <p:spPr>
          <a:xfrm>
            <a:off x="4775049" y="31520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7" name="Flèche droite 96"/>
          <p:cNvSpPr/>
          <p:nvPr/>
        </p:nvSpPr>
        <p:spPr>
          <a:xfrm>
            <a:off x="4775049" y="286590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8" name="Flèche droite 97"/>
          <p:cNvSpPr/>
          <p:nvPr/>
        </p:nvSpPr>
        <p:spPr>
          <a:xfrm>
            <a:off x="4784574" y="258319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9" name="Flèche droite 98"/>
          <p:cNvSpPr/>
          <p:nvPr/>
        </p:nvSpPr>
        <p:spPr>
          <a:xfrm>
            <a:off x="4784574" y="225164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4" name="Flèche droite 103"/>
          <p:cNvSpPr/>
          <p:nvPr/>
        </p:nvSpPr>
        <p:spPr>
          <a:xfrm>
            <a:off x="4784574" y="18907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8" name="Flèche droite 107"/>
          <p:cNvSpPr/>
          <p:nvPr/>
        </p:nvSpPr>
        <p:spPr>
          <a:xfrm>
            <a:off x="4761674" y="411895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9" name="Flèche droite 108"/>
          <p:cNvSpPr/>
          <p:nvPr/>
        </p:nvSpPr>
        <p:spPr>
          <a:xfrm>
            <a:off x="4755189" y="368668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1" name="Rectangle à coins arrondis 110"/>
          <p:cNvSpPr/>
          <p:nvPr/>
        </p:nvSpPr>
        <p:spPr>
          <a:xfrm>
            <a:off x="2578767" y="2205834"/>
            <a:ext cx="2052000" cy="252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  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2554755" y="3631618"/>
            <a:ext cx="2052000" cy="2520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2562557" y="4111325"/>
            <a:ext cx="2052000" cy="252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  </a:t>
            </a:r>
          </a:p>
        </p:txBody>
      </p:sp>
      <p:sp>
        <p:nvSpPr>
          <p:cNvPr id="114" name="Rectangle à coins arrondis 113"/>
          <p:cNvSpPr/>
          <p:nvPr/>
        </p:nvSpPr>
        <p:spPr>
          <a:xfrm>
            <a:off x="2571245" y="5395355"/>
            <a:ext cx="2052000" cy="252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  </a:t>
            </a:r>
          </a:p>
        </p:txBody>
      </p:sp>
      <p:sp>
        <p:nvSpPr>
          <p:cNvPr id="115" name="Rectangle à coins arrondis 114"/>
          <p:cNvSpPr/>
          <p:nvPr/>
        </p:nvSpPr>
        <p:spPr>
          <a:xfrm>
            <a:off x="2574490" y="5709880"/>
            <a:ext cx="2052000" cy="252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  </a:t>
            </a:r>
          </a:p>
        </p:txBody>
      </p:sp>
      <p:sp>
        <p:nvSpPr>
          <p:cNvPr id="117" name="Rectangle à coins arrondis 116"/>
          <p:cNvSpPr/>
          <p:nvPr/>
        </p:nvSpPr>
        <p:spPr>
          <a:xfrm>
            <a:off x="5128542" y="3662977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18" name="Rectangle à coins arrondis 117"/>
          <p:cNvSpPr/>
          <p:nvPr/>
        </p:nvSpPr>
        <p:spPr>
          <a:xfrm>
            <a:off x="5128542" y="4094713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19" name="Rectangle à coins arrondis 118"/>
          <p:cNvSpPr/>
          <p:nvPr/>
        </p:nvSpPr>
        <p:spPr>
          <a:xfrm>
            <a:off x="5128542" y="5406623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20" name="Rectangle à coins arrondis 119"/>
          <p:cNvSpPr/>
          <p:nvPr/>
        </p:nvSpPr>
        <p:spPr>
          <a:xfrm>
            <a:off x="5128542" y="5706537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21" name="Rectangle à coins arrondis 120"/>
          <p:cNvSpPr/>
          <p:nvPr/>
        </p:nvSpPr>
        <p:spPr>
          <a:xfrm>
            <a:off x="5151242" y="2883740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24" name="Rectangle à coins arrondis 123"/>
          <p:cNvSpPr/>
          <p:nvPr/>
        </p:nvSpPr>
        <p:spPr>
          <a:xfrm>
            <a:off x="40319" y="4533664"/>
            <a:ext cx="2126417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de Biologie – université A</a:t>
            </a:r>
          </a:p>
        </p:txBody>
      </p:sp>
      <p:sp>
        <p:nvSpPr>
          <p:cNvPr id="125" name="Rectangle à coins arrondis 124"/>
          <p:cNvSpPr/>
          <p:nvPr/>
        </p:nvSpPr>
        <p:spPr>
          <a:xfrm>
            <a:off x="2549560" y="4605664"/>
            <a:ext cx="2052000" cy="252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28 mai  </a:t>
            </a:r>
          </a:p>
        </p:txBody>
      </p:sp>
      <p:sp>
        <p:nvSpPr>
          <p:cNvPr id="126" name="Flèche droite 125"/>
          <p:cNvSpPr/>
          <p:nvPr/>
        </p:nvSpPr>
        <p:spPr>
          <a:xfrm>
            <a:off x="2223078" y="463755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7" name="Rectangle à coins arrondis 126"/>
          <p:cNvSpPr/>
          <p:nvPr/>
        </p:nvSpPr>
        <p:spPr>
          <a:xfrm>
            <a:off x="5128542" y="4605664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30" name="Rectangle à coins arrondis 129"/>
          <p:cNvSpPr/>
          <p:nvPr/>
        </p:nvSpPr>
        <p:spPr>
          <a:xfrm>
            <a:off x="5159299" y="3181919"/>
            <a:ext cx="1512000" cy="1793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 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5159299" y="2256097"/>
            <a:ext cx="1512000" cy="179387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5159299" y="1897061"/>
            <a:ext cx="1512000" cy="1793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 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5157000" y="2570336"/>
            <a:ext cx="1512000" cy="180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65" name="Flèche droite 64"/>
          <p:cNvSpPr/>
          <p:nvPr/>
        </p:nvSpPr>
        <p:spPr>
          <a:xfrm>
            <a:off x="4758806" y="4625019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3" grpId="0" animBg="1"/>
      <p:bldP spid="114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5" grpId="0" animBg="1"/>
      <p:bldP spid="127" grpId="0" animBg="1"/>
      <p:bldP spid="130" grpId="0" animBg="1"/>
      <p:bldP spid="61" grpId="0" animBg="1"/>
      <p:bldP spid="63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717" y="78381"/>
            <a:ext cx="8329093" cy="1286937"/>
          </a:xfrm>
        </p:spPr>
        <p:txBody>
          <a:bodyPr/>
          <a:lstStyle/>
          <a:p>
            <a:r>
              <a:rPr lang="fr-FR" sz="1600" b="1" dirty="0"/>
              <a:t>L’Exemple d’</a:t>
            </a:r>
            <a:r>
              <a:rPr lang="fr-FR" sz="1600" b="1" dirty="0">
                <a:solidFill>
                  <a:srgbClr val="26338B"/>
                </a:solidFill>
              </a:rPr>
              <a:t>Enzo</a:t>
            </a:r>
            <a:r>
              <a:rPr lang="fr-FR" sz="1600" b="1" dirty="0"/>
              <a:t> en terminale </a:t>
            </a:r>
            <a:r>
              <a:rPr lang="fr-FR" sz="1600" b="1" dirty="0">
                <a:solidFill>
                  <a:srgbClr val="26338B"/>
                </a:solidFill>
              </a:rPr>
              <a:t>générale</a:t>
            </a:r>
            <a:r>
              <a:rPr lang="fr-FR" sz="1600" b="1" dirty="0"/>
              <a:t> série </a:t>
            </a:r>
            <a:r>
              <a:rPr lang="fr-FR" sz="1600" b="1" dirty="0">
                <a:solidFill>
                  <a:srgbClr val="26338B"/>
                </a:solidFill>
              </a:rPr>
              <a:t>S</a:t>
            </a:r>
            <a:r>
              <a:rPr lang="fr-FR" sz="1600" b="1" dirty="0"/>
              <a:t> dans un lycée en Ile-de-France. </a:t>
            </a:r>
            <a:br>
              <a:rPr lang="fr-FR" sz="1600" b="1" dirty="0"/>
            </a:br>
            <a:r>
              <a:rPr lang="fr-FR" sz="1600" b="1" dirty="0"/>
              <a:t>Il formule des vœux en PACES, en licence de biologie et en DUT génie biologique (3/3)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8" name="ZoneTexte 30"/>
          <p:cNvSpPr txBox="1">
            <a:spLocks noChangeArrowheads="1"/>
          </p:cNvSpPr>
          <p:nvPr/>
        </p:nvSpPr>
        <p:spPr bwMode="auto">
          <a:xfrm>
            <a:off x="290512" y="1581150"/>
            <a:ext cx="4284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Etat des vœux d’Enzo et </a:t>
            </a:r>
            <a:r>
              <a:rPr lang="fr-FR" altLang="fr-FR" sz="1400" b="1" dirty="0">
                <a:solidFill>
                  <a:schemeClr val="accent6">
                    <a:lumMod val="75000"/>
                  </a:schemeClr>
                </a:solidFill>
              </a:rPr>
              <a:t>nouvelle proposition le 4 juin </a:t>
            </a:r>
          </a:p>
        </p:txBody>
      </p:sp>
      <p:sp>
        <p:nvSpPr>
          <p:cNvPr id="9" name="ZoneTexte 43"/>
          <p:cNvSpPr txBox="1">
            <a:spLocks noChangeArrowheads="1"/>
          </p:cNvSpPr>
          <p:nvPr/>
        </p:nvSpPr>
        <p:spPr bwMode="auto">
          <a:xfrm>
            <a:off x="6126163" y="1581150"/>
            <a:ext cx="306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4 juin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réponse définitive  d’Enzo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252663" y="3399965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2252663" y="2882747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900364" y="3297878"/>
            <a:ext cx="2268537" cy="360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Proposition </a:t>
            </a:r>
            <a:r>
              <a:rPr lang="fr-FR" sz="1200" b="1" dirty="0">
                <a:solidFill>
                  <a:srgbClr val="26338B"/>
                </a:solidFill>
              </a:rPr>
              <a:t>d’admission</a:t>
            </a:r>
            <a:r>
              <a:rPr lang="fr-FR" sz="1100" b="1" dirty="0">
                <a:solidFill>
                  <a:srgbClr val="26338B"/>
                </a:solidFill>
              </a:rPr>
              <a:t> acceptée</a:t>
            </a:r>
            <a:r>
              <a:rPr lang="fr-FR" sz="1100" b="1" dirty="0">
                <a:solidFill>
                  <a:srgbClr val="FF0000"/>
                </a:solidFill>
              </a:rPr>
              <a:t> </a:t>
            </a:r>
            <a:r>
              <a:rPr lang="fr-FR" sz="1100" b="1" dirty="0">
                <a:solidFill>
                  <a:srgbClr val="26338B"/>
                </a:solidFill>
              </a:rPr>
              <a:t>le 24 mai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900363" y="3799867"/>
            <a:ext cx="2268538" cy="3600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5443538" y="3356835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5443538" y="2805113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183313" y="2787650"/>
            <a:ext cx="1152525" cy="25241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6183313" y="3325984"/>
            <a:ext cx="1152525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54569" y="2105025"/>
            <a:ext cx="2124000" cy="39600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 PACES IDF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06745" y="2792912"/>
            <a:ext cx="1800000" cy="2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15371" y="3337785"/>
            <a:ext cx="1800000" cy="2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16569" y="3868333"/>
            <a:ext cx="1800000" cy="2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rgbClr val="26338B"/>
                </a:solidFill>
              </a:rPr>
              <a:t>UFR médicale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2252663" y="3885585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2888594" y="2775630"/>
            <a:ext cx="2268000" cy="360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10 juin</a:t>
            </a:r>
          </a:p>
        </p:txBody>
      </p:sp>
      <p:sp>
        <p:nvSpPr>
          <p:cNvPr id="27" name="Flèche droite 26"/>
          <p:cNvSpPr/>
          <p:nvPr/>
        </p:nvSpPr>
        <p:spPr>
          <a:xfrm>
            <a:off x="5466548" y="3828397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6183312" y="3784312"/>
            <a:ext cx="1152525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9124" y="4441976"/>
            <a:ext cx="7373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Le 4 juin, il reçoit une nouvelle proposition d'admission de l'UFR médicale A </a:t>
            </a:r>
            <a:r>
              <a:rPr lang="fr-FR" sz="1600" dirty="0">
                <a:solidFill>
                  <a:srgbClr val="26338B"/>
                </a:solidFill>
                <a:cs typeface="Arial" pitchFamily="34" charset="0"/>
              </a:rPr>
              <a:t>en Ile-de-France qu'il accepte tout suite. Il renonce donc à sa place dans l'UFR médicale B et à son vœu qui était encore en attente. </a:t>
            </a:r>
          </a:p>
          <a:p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Il s’inscrit à l’université A selon les modalités qui lui ont été communiquées sur </a:t>
            </a:r>
            <a:r>
              <a:rPr lang="fr-FR" sz="1600" b="1" dirty="0" err="1">
                <a:solidFill>
                  <a:srgbClr val="26338B"/>
                </a:solidFill>
                <a:cs typeface="Arial" pitchFamily="34" charset="0"/>
              </a:rPr>
              <a:t>Parcoursup</a:t>
            </a:r>
            <a:r>
              <a:rPr lang="fr-FR" sz="1600" b="1" dirty="0">
                <a:solidFill>
                  <a:srgbClr val="26338B"/>
                </a:solidFill>
                <a:cs typeface="Arial" pitchFamily="34" charset="0"/>
              </a:rPr>
              <a:t> et le site de l’université. </a:t>
            </a:r>
          </a:p>
        </p:txBody>
      </p:sp>
    </p:spTree>
    <p:extLst>
      <p:ext uri="{BB962C8B-B14F-4D97-AF65-F5344CB8AC3E}">
        <p14:creationId xmlns:p14="http://schemas.microsoft.com/office/powerpoint/2010/main" val="15428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B2ABBE-CD6F-4F23-B8A8-4150CF1B06F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8" y="180975"/>
            <a:ext cx="78803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de Camille en terminale professionnelle "Etude et définition de produits industriels" qui formule des vœux en BTS et en licence (2/4)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76200" y="1468438"/>
            <a:ext cx="2179638" cy="36036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Assistance technique d'ingénieur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427038" y="18875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93663" y="3302000"/>
            <a:ext cx="2179637" cy="36036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Conception de produits industriels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431800" y="2162175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431800" y="24368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427038" y="27162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427038" y="300037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452438" y="3705225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452438" y="39735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452438" y="42481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454025" y="451802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457200" y="47942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98425" y="5099050"/>
            <a:ext cx="2124075" cy="3952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98425" y="5564188"/>
            <a:ext cx="2124075" cy="3952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69650" name="ZoneTexte 30"/>
          <p:cNvSpPr txBox="1">
            <a:spLocks noChangeArrowheads="1"/>
          </p:cNvSpPr>
          <p:nvPr/>
        </p:nvSpPr>
        <p:spPr bwMode="auto">
          <a:xfrm>
            <a:off x="2544763" y="1198563"/>
            <a:ext cx="287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22 mai : réponses des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établissements</a:t>
            </a:r>
          </a:p>
        </p:txBody>
      </p:sp>
      <p:sp>
        <p:nvSpPr>
          <p:cNvPr id="100" name="Flèche droite 99"/>
          <p:cNvSpPr/>
          <p:nvPr/>
        </p:nvSpPr>
        <p:spPr>
          <a:xfrm>
            <a:off x="2268538" y="521335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1" name="Flèche droite 100"/>
          <p:cNvSpPr/>
          <p:nvPr/>
        </p:nvSpPr>
        <p:spPr>
          <a:xfrm>
            <a:off x="2265363" y="56864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2632075" y="1879600"/>
            <a:ext cx="1511300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03" name="Rectangle à coins arrondis 102"/>
          <p:cNvSpPr/>
          <p:nvPr/>
        </p:nvSpPr>
        <p:spPr>
          <a:xfrm>
            <a:off x="2647950" y="2139950"/>
            <a:ext cx="1511300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69655" name="ZoneTexte 43"/>
          <p:cNvSpPr txBox="1">
            <a:spLocks noChangeArrowheads="1"/>
          </p:cNvSpPr>
          <p:nvPr/>
        </p:nvSpPr>
        <p:spPr bwMode="auto">
          <a:xfrm>
            <a:off x="4783138" y="1190625"/>
            <a:ext cx="2333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25 mai : Camille reçoit des propositions</a:t>
            </a:r>
          </a:p>
        </p:txBody>
      </p:sp>
      <p:sp>
        <p:nvSpPr>
          <p:cNvPr id="69656" name="ZoneTexte 30"/>
          <p:cNvSpPr txBox="1">
            <a:spLocks noChangeArrowheads="1"/>
          </p:cNvSpPr>
          <p:nvPr/>
        </p:nvSpPr>
        <p:spPr bwMode="auto">
          <a:xfrm>
            <a:off x="22225" y="1198563"/>
            <a:ext cx="14112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Vœux de Camille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7375525" y="941388"/>
            <a:ext cx="1728788" cy="45704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100" dirty="0">
              <a:solidFill>
                <a:srgbClr val="26338B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Le 22 mai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, Camille n'a </a:t>
            </a: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pas de proposition 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d’admission à l'ouverture de l'affichage des propositions.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400" dirty="0">
              <a:solidFill>
                <a:srgbClr val="26338B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Le 25 mai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, elle reçoit une alerte sur l'application </a:t>
            </a:r>
            <a:r>
              <a:rPr lang="fr-FR" sz="1400" dirty="0" err="1">
                <a:solidFill>
                  <a:srgbClr val="26338B"/>
                </a:solidFill>
                <a:latin typeface="+mn-lt"/>
                <a:cs typeface="+mn-cs"/>
              </a:rPr>
              <a:t>Parcoursup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 sur son smartphone et se connecte à son dossier : elle a </a:t>
            </a: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3 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propositions d’admission en </a:t>
            </a: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BTS 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et </a:t>
            </a: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2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 propositions pour la </a:t>
            </a: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licence.</a:t>
            </a:r>
            <a:r>
              <a:rPr lang="fr-FR" sz="1400" dirty="0">
                <a:solidFill>
                  <a:srgbClr val="26338B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400" dirty="0">
              <a:solidFill>
                <a:srgbClr val="26338B"/>
              </a:solidFill>
              <a:latin typeface="+mn-lt"/>
              <a:cs typeface="+mn-cs"/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2632075" y="2432050"/>
            <a:ext cx="1511300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3" name="Rectangle à coins arrondis 142"/>
          <p:cNvSpPr/>
          <p:nvPr/>
        </p:nvSpPr>
        <p:spPr>
          <a:xfrm>
            <a:off x="2632075" y="270033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4" name="Rectangle à coins arrondis 143"/>
          <p:cNvSpPr/>
          <p:nvPr/>
        </p:nvSpPr>
        <p:spPr>
          <a:xfrm>
            <a:off x="2627313" y="297338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0" name="Flèche droite 149"/>
          <p:cNvSpPr/>
          <p:nvPr/>
        </p:nvSpPr>
        <p:spPr>
          <a:xfrm>
            <a:off x="2252663" y="29670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1" name="Rectangle à coins arrondis 150"/>
          <p:cNvSpPr/>
          <p:nvPr/>
        </p:nvSpPr>
        <p:spPr>
          <a:xfrm>
            <a:off x="4878388" y="1882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2" name="Rectangle à coins arrondis 151"/>
          <p:cNvSpPr/>
          <p:nvPr/>
        </p:nvSpPr>
        <p:spPr>
          <a:xfrm>
            <a:off x="4878388" y="2424113"/>
            <a:ext cx="2160587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3" name="Rectangle à coins arrondis 152"/>
          <p:cNvSpPr/>
          <p:nvPr/>
        </p:nvSpPr>
        <p:spPr>
          <a:xfrm>
            <a:off x="4878388" y="2152650"/>
            <a:ext cx="2160587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54" name="Rectangle à coins arrondis 153"/>
          <p:cNvSpPr/>
          <p:nvPr/>
        </p:nvSpPr>
        <p:spPr>
          <a:xfrm>
            <a:off x="4860925" y="2957513"/>
            <a:ext cx="2160588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5" name="Rectangle à coins arrondis 154"/>
          <p:cNvSpPr/>
          <p:nvPr/>
        </p:nvSpPr>
        <p:spPr>
          <a:xfrm>
            <a:off x="2668588" y="3765550"/>
            <a:ext cx="1511300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56" name="Rectangle à coins arrondis 155"/>
          <p:cNvSpPr/>
          <p:nvPr/>
        </p:nvSpPr>
        <p:spPr>
          <a:xfrm>
            <a:off x="2654300" y="4030663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7" name="Rectangle à coins arrondis 156"/>
          <p:cNvSpPr/>
          <p:nvPr/>
        </p:nvSpPr>
        <p:spPr>
          <a:xfrm>
            <a:off x="2659063" y="4278313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8" name="Rectangle à coins arrondis 157"/>
          <p:cNvSpPr/>
          <p:nvPr/>
        </p:nvSpPr>
        <p:spPr>
          <a:xfrm>
            <a:off x="2667000" y="4532313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9" name="Rectangle à coins arrondis 158"/>
          <p:cNvSpPr/>
          <p:nvPr/>
        </p:nvSpPr>
        <p:spPr>
          <a:xfrm>
            <a:off x="2663825" y="4797425"/>
            <a:ext cx="1511300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0" name="Rectangle à coins arrondis 159"/>
          <p:cNvSpPr/>
          <p:nvPr/>
        </p:nvSpPr>
        <p:spPr>
          <a:xfrm>
            <a:off x="4856163" y="3757613"/>
            <a:ext cx="2160587" cy="17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63" name="Rectangle à coins arrondis 162"/>
          <p:cNvSpPr/>
          <p:nvPr/>
        </p:nvSpPr>
        <p:spPr>
          <a:xfrm>
            <a:off x="4835525" y="4538663"/>
            <a:ext cx="2160588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4" name="Rectangle à coins arrondis 163"/>
          <p:cNvSpPr/>
          <p:nvPr/>
        </p:nvSpPr>
        <p:spPr>
          <a:xfrm>
            <a:off x="4849813" y="4803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5" name="Rectangle à coins arrondis 164"/>
          <p:cNvSpPr/>
          <p:nvPr/>
        </p:nvSpPr>
        <p:spPr>
          <a:xfrm>
            <a:off x="4876800" y="5130800"/>
            <a:ext cx="2160588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- SI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31 mai</a:t>
            </a:r>
          </a:p>
        </p:txBody>
      </p:sp>
      <p:sp>
        <p:nvSpPr>
          <p:cNvPr id="172" name="Rectangle à coins arrondis 171"/>
          <p:cNvSpPr/>
          <p:nvPr/>
        </p:nvSpPr>
        <p:spPr>
          <a:xfrm>
            <a:off x="2692400" y="521493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73" name="Rectangle à coins arrondis 172"/>
          <p:cNvSpPr/>
          <p:nvPr/>
        </p:nvSpPr>
        <p:spPr>
          <a:xfrm>
            <a:off x="2689225" y="567848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70" name="Flèche droite 69"/>
          <p:cNvSpPr/>
          <p:nvPr/>
        </p:nvSpPr>
        <p:spPr>
          <a:xfrm>
            <a:off x="2252663" y="27003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1" name="Flèche droite 70"/>
          <p:cNvSpPr/>
          <p:nvPr/>
        </p:nvSpPr>
        <p:spPr>
          <a:xfrm>
            <a:off x="2262188" y="24241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2" name="Flèche droite 71"/>
          <p:cNvSpPr/>
          <p:nvPr/>
        </p:nvSpPr>
        <p:spPr>
          <a:xfrm>
            <a:off x="2262188" y="21574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4" name="Flèche droite 73"/>
          <p:cNvSpPr/>
          <p:nvPr/>
        </p:nvSpPr>
        <p:spPr>
          <a:xfrm>
            <a:off x="2262188" y="19002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9" name="Flèche droite 88"/>
          <p:cNvSpPr/>
          <p:nvPr/>
        </p:nvSpPr>
        <p:spPr>
          <a:xfrm>
            <a:off x="2262188" y="48148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0" name="Flèche droite 89"/>
          <p:cNvSpPr/>
          <p:nvPr/>
        </p:nvSpPr>
        <p:spPr>
          <a:xfrm>
            <a:off x="2262188" y="45481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1" name="Flèche droite 90"/>
          <p:cNvSpPr/>
          <p:nvPr/>
        </p:nvSpPr>
        <p:spPr>
          <a:xfrm>
            <a:off x="2271713" y="42719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2" name="Flèche droite 91"/>
          <p:cNvSpPr/>
          <p:nvPr/>
        </p:nvSpPr>
        <p:spPr>
          <a:xfrm>
            <a:off x="2271713" y="40052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3" name="Flèche droite 92"/>
          <p:cNvSpPr/>
          <p:nvPr/>
        </p:nvSpPr>
        <p:spPr>
          <a:xfrm>
            <a:off x="2271713" y="37480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4" name="Flèche droite 93"/>
          <p:cNvSpPr/>
          <p:nvPr/>
        </p:nvSpPr>
        <p:spPr>
          <a:xfrm>
            <a:off x="4402138" y="52038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5" name="Flèche droite 94"/>
          <p:cNvSpPr/>
          <p:nvPr/>
        </p:nvSpPr>
        <p:spPr>
          <a:xfrm>
            <a:off x="4398963" y="567690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6" name="Flèche droite 95"/>
          <p:cNvSpPr/>
          <p:nvPr/>
        </p:nvSpPr>
        <p:spPr>
          <a:xfrm>
            <a:off x="4386263" y="29575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7" name="Flèche droite 96"/>
          <p:cNvSpPr/>
          <p:nvPr/>
        </p:nvSpPr>
        <p:spPr>
          <a:xfrm>
            <a:off x="4386263" y="2690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8" name="Flèche droite 97"/>
          <p:cNvSpPr/>
          <p:nvPr/>
        </p:nvSpPr>
        <p:spPr>
          <a:xfrm>
            <a:off x="4395788" y="24145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9" name="Flèche droite 98"/>
          <p:cNvSpPr/>
          <p:nvPr/>
        </p:nvSpPr>
        <p:spPr>
          <a:xfrm>
            <a:off x="4395788" y="21478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4" name="Flèche droite 103"/>
          <p:cNvSpPr/>
          <p:nvPr/>
        </p:nvSpPr>
        <p:spPr>
          <a:xfrm>
            <a:off x="4395788" y="18907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5" name="Flèche droite 104"/>
          <p:cNvSpPr/>
          <p:nvPr/>
        </p:nvSpPr>
        <p:spPr>
          <a:xfrm>
            <a:off x="4395788" y="48053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6" name="Flèche droite 105"/>
          <p:cNvSpPr/>
          <p:nvPr/>
        </p:nvSpPr>
        <p:spPr>
          <a:xfrm>
            <a:off x="4395788" y="45386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7" name="Flèche droite 106"/>
          <p:cNvSpPr/>
          <p:nvPr/>
        </p:nvSpPr>
        <p:spPr>
          <a:xfrm>
            <a:off x="4405313" y="42624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8" name="Flèche droite 107"/>
          <p:cNvSpPr/>
          <p:nvPr/>
        </p:nvSpPr>
        <p:spPr>
          <a:xfrm>
            <a:off x="4405313" y="39957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9" name="Flèche droite 108"/>
          <p:cNvSpPr/>
          <p:nvPr/>
        </p:nvSpPr>
        <p:spPr>
          <a:xfrm>
            <a:off x="4405313" y="37385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0" name="Rectangle à coins arrondis 109"/>
          <p:cNvSpPr/>
          <p:nvPr/>
        </p:nvSpPr>
        <p:spPr>
          <a:xfrm>
            <a:off x="4876800" y="5578475"/>
            <a:ext cx="2160588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- SI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31 mai</a:t>
            </a:r>
          </a:p>
        </p:txBody>
      </p:sp>
      <p:sp>
        <p:nvSpPr>
          <p:cNvPr id="111" name="Rectangle à coins arrondis 110"/>
          <p:cNvSpPr/>
          <p:nvPr/>
        </p:nvSpPr>
        <p:spPr>
          <a:xfrm>
            <a:off x="4860925" y="2691506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4860925" y="4032337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4860925" y="4287830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</p:spTree>
    <p:extLst>
      <p:ext uri="{BB962C8B-B14F-4D97-AF65-F5344CB8AC3E}">
        <p14:creationId xmlns:p14="http://schemas.microsoft.com/office/powerpoint/2010/main" val="301093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0B2ABBE-CD6F-4F23-B8A8-4150CF1B06F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8" y="180975"/>
            <a:ext cx="78803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de Camille en terminale professionnelle "Etude et définition de produits industriels" qui formule des vœux en BTS et en licence (2/4)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76200" y="1468438"/>
            <a:ext cx="2179638" cy="36036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Assistance technique d'ingénieur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427038" y="18875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93663" y="3302000"/>
            <a:ext cx="2179637" cy="36036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Conception de produits industriels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431800" y="2162175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431800" y="24368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427038" y="27162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427038" y="300037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452438" y="3705225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452438" y="39735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452438" y="42481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454025" y="451802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457200" y="47942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98425" y="5099050"/>
            <a:ext cx="2124075" cy="3952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98425" y="5564188"/>
            <a:ext cx="2124075" cy="3952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69650" name="ZoneTexte 30"/>
          <p:cNvSpPr txBox="1">
            <a:spLocks noChangeArrowheads="1"/>
          </p:cNvSpPr>
          <p:nvPr/>
        </p:nvSpPr>
        <p:spPr bwMode="auto">
          <a:xfrm>
            <a:off x="2544763" y="1198563"/>
            <a:ext cx="287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22 mai : réponses des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établissements</a:t>
            </a:r>
          </a:p>
        </p:txBody>
      </p:sp>
      <p:sp>
        <p:nvSpPr>
          <p:cNvPr id="100" name="Flèche droite 99"/>
          <p:cNvSpPr/>
          <p:nvPr/>
        </p:nvSpPr>
        <p:spPr>
          <a:xfrm>
            <a:off x="2268538" y="521335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1" name="Flèche droite 100"/>
          <p:cNvSpPr/>
          <p:nvPr/>
        </p:nvSpPr>
        <p:spPr>
          <a:xfrm>
            <a:off x="2265363" y="56864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2632075" y="1879600"/>
            <a:ext cx="1511300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03" name="Rectangle à coins arrondis 102"/>
          <p:cNvSpPr/>
          <p:nvPr/>
        </p:nvSpPr>
        <p:spPr>
          <a:xfrm>
            <a:off x="2647950" y="2139950"/>
            <a:ext cx="1511300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69655" name="ZoneTexte 43"/>
          <p:cNvSpPr txBox="1">
            <a:spLocks noChangeArrowheads="1"/>
          </p:cNvSpPr>
          <p:nvPr/>
        </p:nvSpPr>
        <p:spPr bwMode="auto">
          <a:xfrm>
            <a:off x="4783138" y="1190625"/>
            <a:ext cx="2333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25 mai : Camille reçoit des propositions</a:t>
            </a:r>
          </a:p>
        </p:txBody>
      </p:sp>
      <p:sp>
        <p:nvSpPr>
          <p:cNvPr id="69656" name="ZoneTexte 30"/>
          <p:cNvSpPr txBox="1">
            <a:spLocks noChangeArrowheads="1"/>
          </p:cNvSpPr>
          <p:nvPr/>
        </p:nvSpPr>
        <p:spPr bwMode="auto">
          <a:xfrm>
            <a:off x="22225" y="1198563"/>
            <a:ext cx="14112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Vœux de Camille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7268369" y="3375308"/>
            <a:ext cx="1728788" cy="11233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100" dirty="0">
              <a:solidFill>
                <a:srgbClr val="26338B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endParaRPr lang="fr-FR" sz="1400" dirty="0">
              <a:solidFill>
                <a:srgbClr val="26338B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26338B"/>
              </a:buClr>
              <a:defRPr/>
            </a:pPr>
            <a:r>
              <a:rPr lang="fr-FR" sz="1400" b="1" dirty="0">
                <a:solidFill>
                  <a:srgbClr val="26338B"/>
                </a:solidFill>
                <a:latin typeface="+mn-lt"/>
                <a:cs typeface="+mn-cs"/>
              </a:rPr>
              <a:t>Elle hésite et ne répond pas immédiatement</a:t>
            </a:r>
          </a:p>
        </p:txBody>
      </p:sp>
      <p:sp>
        <p:nvSpPr>
          <p:cNvPr id="142" name="Rectangle à coins arrondis 141"/>
          <p:cNvSpPr/>
          <p:nvPr/>
        </p:nvSpPr>
        <p:spPr>
          <a:xfrm>
            <a:off x="2632075" y="2432050"/>
            <a:ext cx="1511300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3" name="Rectangle à coins arrondis 142"/>
          <p:cNvSpPr/>
          <p:nvPr/>
        </p:nvSpPr>
        <p:spPr>
          <a:xfrm>
            <a:off x="2632075" y="270033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44" name="Rectangle à coins arrondis 143"/>
          <p:cNvSpPr/>
          <p:nvPr/>
        </p:nvSpPr>
        <p:spPr>
          <a:xfrm>
            <a:off x="2627313" y="297338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0" name="Flèche droite 149"/>
          <p:cNvSpPr/>
          <p:nvPr/>
        </p:nvSpPr>
        <p:spPr>
          <a:xfrm>
            <a:off x="2252663" y="29670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1" name="Rectangle à coins arrondis 150"/>
          <p:cNvSpPr/>
          <p:nvPr/>
        </p:nvSpPr>
        <p:spPr>
          <a:xfrm>
            <a:off x="4878388" y="1882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2" name="Rectangle à coins arrondis 151"/>
          <p:cNvSpPr/>
          <p:nvPr/>
        </p:nvSpPr>
        <p:spPr>
          <a:xfrm>
            <a:off x="4878388" y="2424113"/>
            <a:ext cx="2160587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3" name="Rectangle à coins arrondis 152"/>
          <p:cNvSpPr/>
          <p:nvPr/>
        </p:nvSpPr>
        <p:spPr>
          <a:xfrm>
            <a:off x="4878388" y="2152650"/>
            <a:ext cx="2160587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54" name="Rectangle à coins arrondis 153"/>
          <p:cNvSpPr/>
          <p:nvPr/>
        </p:nvSpPr>
        <p:spPr>
          <a:xfrm>
            <a:off x="4860925" y="2957513"/>
            <a:ext cx="2160588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5" name="Rectangle à coins arrondis 154"/>
          <p:cNvSpPr/>
          <p:nvPr/>
        </p:nvSpPr>
        <p:spPr>
          <a:xfrm>
            <a:off x="2668588" y="3765550"/>
            <a:ext cx="1511300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56" name="Rectangle à coins arrondis 155"/>
          <p:cNvSpPr/>
          <p:nvPr/>
        </p:nvSpPr>
        <p:spPr>
          <a:xfrm>
            <a:off x="2654300" y="4030663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7" name="Rectangle à coins arrondis 156"/>
          <p:cNvSpPr/>
          <p:nvPr/>
        </p:nvSpPr>
        <p:spPr>
          <a:xfrm>
            <a:off x="2659063" y="4278313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8" name="Rectangle à coins arrondis 157"/>
          <p:cNvSpPr/>
          <p:nvPr/>
        </p:nvSpPr>
        <p:spPr>
          <a:xfrm>
            <a:off x="2667000" y="4532313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9" name="Rectangle à coins arrondis 158"/>
          <p:cNvSpPr/>
          <p:nvPr/>
        </p:nvSpPr>
        <p:spPr>
          <a:xfrm>
            <a:off x="2663825" y="4797425"/>
            <a:ext cx="1511300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0" name="Rectangle à coins arrondis 159"/>
          <p:cNvSpPr/>
          <p:nvPr/>
        </p:nvSpPr>
        <p:spPr>
          <a:xfrm>
            <a:off x="4856163" y="3757613"/>
            <a:ext cx="2160587" cy="17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63" name="Rectangle à coins arrondis 162"/>
          <p:cNvSpPr/>
          <p:nvPr/>
        </p:nvSpPr>
        <p:spPr>
          <a:xfrm>
            <a:off x="4835525" y="4538663"/>
            <a:ext cx="2160588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4" name="Rectangle à coins arrondis 163"/>
          <p:cNvSpPr/>
          <p:nvPr/>
        </p:nvSpPr>
        <p:spPr>
          <a:xfrm>
            <a:off x="4849813" y="4803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5" name="Rectangle à coins arrondis 164"/>
          <p:cNvSpPr/>
          <p:nvPr/>
        </p:nvSpPr>
        <p:spPr>
          <a:xfrm>
            <a:off x="4876800" y="5130800"/>
            <a:ext cx="2160588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- SI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31 mai</a:t>
            </a:r>
          </a:p>
        </p:txBody>
      </p:sp>
      <p:sp>
        <p:nvSpPr>
          <p:cNvPr id="172" name="Rectangle à coins arrondis 171"/>
          <p:cNvSpPr/>
          <p:nvPr/>
        </p:nvSpPr>
        <p:spPr>
          <a:xfrm>
            <a:off x="2692400" y="521493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73" name="Rectangle à coins arrondis 172"/>
          <p:cNvSpPr/>
          <p:nvPr/>
        </p:nvSpPr>
        <p:spPr>
          <a:xfrm>
            <a:off x="2689225" y="5678488"/>
            <a:ext cx="1511300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70" name="Flèche droite 69"/>
          <p:cNvSpPr/>
          <p:nvPr/>
        </p:nvSpPr>
        <p:spPr>
          <a:xfrm>
            <a:off x="2252663" y="27003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1" name="Flèche droite 70"/>
          <p:cNvSpPr/>
          <p:nvPr/>
        </p:nvSpPr>
        <p:spPr>
          <a:xfrm>
            <a:off x="2262188" y="24241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2" name="Flèche droite 71"/>
          <p:cNvSpPr/>
          <p:nvPr/>
        </p:nvSpPr>
        <p:spPr>
          <a:xfrm>
            <a:off x="2262188" y="21574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4" name="Flèche droite 73"/>
          <p:cNvSpPr/>
          <p:nvPr/>
        </p:nvSpPr>
        <p:spPr>
          <a:xfrm>
            <a:off x="2262188" y="19002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9" name="Flèche droite 88"/>
          <p:cNvSpPr/>
          <p:nvPr/>
        </p:nvSpPr>
        <p:spPr>
          <a:xfrm>
            <a:off x="2262188" y="48148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0" name="Flèche droite 89"/>
          <p:cNvSpPr/>
          <p:nvPr/>
        </p:nvSpPr>
        <p:spPr>
          <a:xfrm>
            <a:off x="2262188" y="45481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1" name="Flèche droite 90"/>
          <p:cNvSpPr/>
          <p:nvPr/>
        </p:nvSpPr>
        <p:spPr>
          <a:xfrm>
            <a:off x="2271713" y="42719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2" name="Flèche droite 91"/>
          <p:cNvSpPr/>
          <p:nvPr/>
        </p:nvSpPr>
        <p:spPr>
          <a:xfrm>
            <a:off x="2271713" y="40052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3" name="Flèche droite 92"/>
          <p:cNvSpPr/>
          <p:nvPr/>
        </p:nvSpPr>
        <p:spPr>
          <a:xfrm>
            <a:off x="2271713" y="37480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4" name="Flèche droite 93"/>
          <p:cNvSpPr/>
          <p:nvPr/>
        </p:nvSpPr>
        <p:spPr>
          <a:xfrm>
            <a:off x="4402138" y="52038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5" name="Flèche droite 94"/>
          <p:cNvSpPr/>
          <p:nvPr/>
        </p:nvSpPr>
        <p:spPr>
          <a:xfrm>
            <a:off x="4398963" y="567690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6" name="Flèche droite 95"/>
          <p:cNvSpPr/>
          <p:nvPr/>
        </p:nvSpPr>
        <p:spPr>
          <a:xfrm>
            <a:off x="4386263" y="29575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7" name="Flèche droite 96"/>
          <p:cNvSpPr/>
          <p:nvPr/>
        </p:nvSpPr>
        <p:spPr>
          <a:xfrm>
            <a:off x="4386263" y="2690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8" name="Flèche droite 97"/>
          <p:cNvSpPr/>
          <p:nvPr/>
        </p:nvSpPr>
        <p:spPr>
          <a:xfrm>
            <a:off x="4395788" y="24145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9" name="Flèche droite 98"/>
          <p:cNvSpPr/>
          <p:nvPr/>
        </p:nvSpPr>
        <p:spPr>
          <a:xfrm>
            <a:off x="4395788" y="21478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4" name="Flèche droite 103"/>
          <p:cNvSpPr/>
          <p:nvPr/>
        </p:nvSpPr>
        <p:spPr>
          <a:xfrm>
            <a:off x="4395788" y="18907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5" name="Flèche droite 104"/>
          <p:cNvSpPr/>
          <p:nvPr/>
        </p:nvSpPr>
        <p:spPr>
          <a:xfrm>
            <a:off x="4395788" y="48053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6" name="Flèche droite 105"/>
          <p:cNvSpPr/>
          <p:nvPr/>
        </p:nvSpPr>
        <p:spPr>
          <a:xfrm>
            <a:off x="4395788" y="45386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7" name="Flèche droite 106"/>
          <p:cNvSpPr/>
          <p:nvPr/>
        </p:nvSpPr>
        <p:spPr>
          <a:xfrm>
            <a:off x="4405313" y="42624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8" name="Flèche droite 107"/>
          <p:cNvSpPr/>
          <p:nvPr/>
        </p:nvSpPr>
        <p:spPr>
          <a:xfrm>
            <a:off x="4405313" y="39957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9" name="Flèche droite 108"/>
          <p:cNvSpPr/>
          <p:nvPr/>
        </p:nvSpPr>
        <p:spPr>
          <a:xfrm>
            <a:off x="4405313" y="37385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0" name="Rectangle à coins arrondis 109"/>
          <p:cNvSpPr/>
          <p:nvPr/>
        </p:nvSpPr>
        <p:spPr>
          <a:xfrm>
            <a:off x="4876800" y="5578475"/>
            <a:ext cx="2160588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- SI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31 mai</a:t>
            </a:r>
          </a:p>
        </p:txBody>
      </p:sp>
      <p:sp>
        <p:nvSpPr>
          <p:cNvPr id="111" name="Rectangle à coins arrondis 110"/>
          <p:cNvSpPr/>
          <p:nvPr/>
        </p:nvSpPr>
        <p:spPr>
          <a:xfrm>
            <a:off x="4860925" y="2691506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4860925" y="4032337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4860925" y="4287830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</p:spTree>
    <p:extLst>
      <p:ext uri="{BB962C8B-B14F-4D97-AF65-F5344CB8AC3E}">
        <p14:creationId xmlns:p14="http://schemas.microsoft.com/office/powerpoint/2010/main" val="314906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458AE1A-4322-4899-8BFC-A0C36403CD39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8" y="180975"/>
            <a:ext cx="78803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de Camille en terminale professionnelle "Etude et définition de produits industriels" qui formule des vœux en BTS et en licence (3/4)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76200" y="1468438"/>
            <a:ext cx="2179638" cy="36036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Assistance technique d'ingénieur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427038" y="189706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93663" y="3302000"/>
            <a:ext cx="2179637" cy="36036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Conception de produits industriels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431800" y="2171700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431800" y="24463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427038" y="272573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427038" y="300990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452438" y="3705225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452438" y="39735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452438" y="42481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454025" y="451802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457200" y="47942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98425" y="5099050"/>
            <a:ext cx="2124075" cy="3952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98425" y="5564188"/>
            <a:ext cx="2124075" cy="3952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0674" name="ZoneTexte 43"/>
          <p:cNvSpPr txBox="1">
            <a:spLocks noChangeArrowheads="1"/>
          </p:cNvSpPr>
          <p:nvPr/>
        </p:nvSpPr>
        <p:spPr bwMode="auto">
          <a:xfrm>
            <a:off x="2811463" y="1190625"/>
            <a:ext cx="233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Etat des vœux de Camille et </a:t>
            </a:r>
            <a:r>
              <a:rPr lang="fr-FR" altLang="fr-FR" sz="1200" b="1" u="sng" dirty="0">
                <a:solidFill>
                  <a:schemeClr val="accent6">
                    <a:lumMod val="75000"/>
                  </a:schemeClr>
                </a:solidFill>
              </a:rPr>
              <a:t>nouvelle proposition  </a:t>
            </a: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le 28 mai</a:t>
            </a:r>
          </a:p>
        </p:txBody>
      </p:sp>
      <p:sp>
        <p:nvSpPr>
          <p:cNvPr id="70675" name="ZoneTexte 30"/>
          <p:cNvSpPr txBox="1">
            <a:spLocks noChangeArrowheads="1"/>
          </p:cNvSpPr>
          <p:nvPr/>
        </p:nvSpPr>
        <p:spPr bwMode="auto">
          <a:xfrm>
            <a:off x="22225" y="1198563"/>
            <a:ext cx="14112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Vœux de Camille</a:t>
            </a:r>
          </a:p>
        </p:txBody>
      </p:sp>
      <p:sp>
        <p:nvSpPr>
          <p:cNvPr id="151" name="Rectangle à coins arrondis 150"/>
          <p:cNvSpPr/>
          <p:nvPr/>
        </p:nvSpPr>
        <p:spPr>
          <a:xfrm>
            <a:off x="2906713" y="1882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2" name="Rectangle à coins arrondis 151"/>
          <p:cNvSpPr/>
          <p:nvPr/>
        </p:nvSpPr>
        <p:spPr>
          <a:xfrm>
            <a:off x="2906713" y="2424113"/>
            <a:ext cx="2160587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53" name="Rectangle à coins arrondis 152"/>
          <p:cNvSpPr/>
          <p:nvPr/>
        </p:nvSpPr>
        <p:spPr>
          <a:xfrm>
            <a:off x="2906713" y="2152650"/>
            <a:ext cx="2160587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54" name="Rectangle à coins arrondis 153"/>
          <p:cNvSpPr/>
          <p:nvPr/>
        </p:nvSpPr>
        <p:spPr>
          <a:xfrm>
            <a:off x="2889250" y="2957513"/>
            <a:ext cx="2160588" cy="179387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160" name="Rectangle à coins arrondis 159"/>
          <p:cNvSpPr/>
          <p:nvPr/>
        </p:nvSpPr>
        <p:spPr>
          <a:xfrm>
            <a:off x="2884488" y="3757613"/>
            <a:ext cx="2160587" cy="17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64" name="Rectangle à coins arrondis 163"/>
          <p:cNvSpPr/>
          <p:nvPr/>
        </p:nvSpPr>
        <p:spPr>
          <a:xfrm>
            <a:off x="2878138" y="4803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94" name="Flèche droite 93"/>
          <p:cNvSpPr/>
          <p:nvPr/>
        </p:nvSpPr>
        <p:spPr>
          <a:xfrm>
            <a:off x="2430463" y="52038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5" name="Flèche droite 94"/>
          <p:cNvSpPr/>
          <p:nvPr/>
        </p:nvSpPr>
        <p:spPr>
          <a:xfrm>
            <a:off x="2427288" y="567690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6" name="Flèche droite 95"/>
          <p:cNvSpPr/>
          <p:nvPr/>
        </p:nvSpPr>
        <p:spPr>
          <a:xfrm>
            <a:off x="2414588" y="29575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7" name="Flèche droite 96"/>
          <p:cNvSpPr/>
          <p:nvPr/>
        </p:nvSpPr>
        <p:spPr>
          <a:xfrm>
            <a:off x="2414588" y="2690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8" name="Flèche droite 97"/>
          <p:cNvSpPr/>
          <p:nvPr/>
        </p:nvSpPr>
        <p:spPr>
          <a:xfrm>
            <a:off x="2424113" y="24145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9" name="Flèche droite 98"/>
          <p:cNvSpPr/>
          <p:nvPr/>
        </p:nvSpPr>
        <p:spPr>
          <a:xfrm>
            <a:off x="2424113" y="21478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4" name="Flèche droite 103"/>
          <p:cNvSpPr/>
          <p:nvPr/>
        </p:nvSpPr>
        <p:spPr>
          <a:xfrm>
            <a:off x="2424113" y="18907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5" name="Flèche droite 104"/>
          <p:cNvSpPr/>
          <p:nvPr/>
        </p:nvSpPr>
        <p:spPr>
          <a:xfrm>
            <a:off x="2424113" y="48053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6" name="Flèche droite 105"/>
          <p:cNvSpPr/>
          <p:nvPr/>
        </p:nvSpPr>
        <p:spPr>
          <a:xfrm>
            <a:off x="2424113" y="45386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7" name="Flèche droite 106"/>
          <p:cNvSpPr/>
          <p:nvPr/>
        </p:nvSpPr>
        <p:spPr>
          <a:xfrm>
            <a:off x="2433638" y="42624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8" name="Flèche droite 107"/>
          <p:cNvSpPr/>
          <p:nvPr/>
        </p:nvSpPr>
        <p:spPr>
          <a:xfrm>
            <a:off x="2433638" y="39957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9" name="Flèche droite 108"/>
          <p:cNvSpPr/>
          <p:nvPr/>
        </p:nvSpPr>
        <p:spPr>
          <a:xfrm>
            <a:off x="2433638" y="37385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0699" name="ZoneTexte 43"/>
          <p:cNvSpPr txBox="1">
            <a:spLocks noChangeArrowheads="1"/>
          </p:cNvSpPr>
          <p:nvPr/>
        </p:nvSpPr>
        <p:spPr bwMode="auto">
          <a:xfrm>
            <a:off x="5564188" y="1190625"/>
            <a:ext cx="233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28 mai : réponses de Camille</a:t>
            </a:r>
          </a:p>
        </p:txBody>
      </p:sp>
      <p:sp>
        <p:nvSpPr>
          <p:cNvPr id="124" name="Flèche droite 123"/>
          <p:cNvSpPr/>
          <p:nvPr/>
        </p:nvSpPr>
        <p:spPr>
          <a:xfrm>
            <a:off x="5211763" y="52038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5" name="Flèche droite 124"/>
          <p:cNvSpPr/>
          <p:nvPr/>
        </p:nvSpPr>
        <p:spPr>
          <a:xfrm>
            <a:off x="5208588" y="567690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6" name="Flèche droite 125"/>
          <p:cNvSpPr/>
          <p:nvPr/>
        </p:nvSpPr>
        <p:spPr>
          <a:xfrm>
            <a:off x="5195888" y="29575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7" name="Flèche droite 126"/>
          <p:cNvSpPr/>
          <p:nvPr/>
        </p:nvSpPr>
        <p:spPr>
          <a:xfrm>
            <a:off x="5195888" y="2690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8" name="Flèche droite 127"/>
          <p:cNvSpPr/>
          <p:nvPr/>
        </p:nvSpPr>
        <p:spPr>
          <a:xfrm>
            <a:off x="5205413" y="24145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0" name="Flèche droite 129"/>
          <p:cNvSpPr/>
          <p:nvPr/>
        </p:nvSpPr>
        <p:spPr>
          <a:xfrm>
            <a:off x="5205413" y="18907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1" name="Flèche droite 130"/>
          <p:cNvSpPr/>
          <p:nvPr/>
        </p:nvSpPr>
        <p:spPr>
          <a:xfrm>
            <a:off x="5205413" y="48053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3" name="Flèche droite 132"/>
          <p:cNvSpPr/>
          <p:nvPr/>
        </p:nvSpPr>
        <p:spPr>
          <a:xfrm>
            <a:off x="5205413" y="45386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4" name="Flèche droite 133"/>
          <p:cNvSpPr/>
          <p:nvPr/>
        </p:nvSpPr>
        <p:spPr>
          <a:xfrm>
            <a:off x="5214938" y="42624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5" name="Flèche droite 134"/>
          <p:cNvSpPr/>
          <p:nvPr/>
        </p:nvSpPr>
        <p:spPr>
          <a:xfrm>
            <a:off x="5214938" y="39957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7" name="Rectangle à coins arrondis 136"/>
          <p:cNvSpPr/>
          <p:nvPr/>
        </p:nvSpPr>
        <p:spPr>
          <a:xfrm>
            <a:off x="2897188" y="4540405"/>
            <a:ext cx="2160587" cy="179387"/>
          </a:xfrm>
          <a:prstGeom prst="roundRect">
            <a:avLst/>
          </a:prstGeom>
          <a:solidFill>
            <a:srgbClr val="51BAAA"/>
          </a:solidFill>
          <a:ln w="15875">
            <a:solidFill>
              <a:srgbClr val="2633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3 juin</a:t>
            </a:r>
          </a:p>
        </p:txBody>
      </p:sp>
      <p:sp>
        <p:nvSpPr>
          <p:cNvPr id="138" name="Rectangle à coins arrondis 137"/>
          <p:cNvSpPr/>
          <p:nvPr/>
        </p:nvSpPr>
        <p:spPr>
          <a:xfrm>
            <a:off x="5654675" y="2405063"/>
            <a:ext cx="1081088" cy="1793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39" name="Rectangle à coins arrondis 138"/>
          <p:cNvSpPr/>
          <p:nvPr/>
        </p:nvSpPr>
        <p:spPr>
          <a:xfrm>
            <a:off x="5638800" y="1884363"/>
            <a:ext cx="1081088" cy="1793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40" name="Rectangle à coins arrondis 139"/>
          <p:cNvSpPr/>
          <p:nvPr/>
        </p:nvSpPr>
        <p:spPr>
          <a:xfrm>
            <a:off x="5654675" y="2676525"/>
            <a:ext cx="1081088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41" name="Rectangle à coins arrondis 140"/>
          <p:cNvSpPr/>
          <p:nvPr/>
        </p:nvSpPr>
        <p:spPr>
          <a:xfrm>
            <a:off x="5654675" y="2957513"/>
            <a:ext cx="1081088" cy="1793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45" name="Rectangle à coins arrondis 144"/>
          <p:cNvSpPr/>
          <p:nvPr/>
        </p:nvSpPr>
        <p:spPr>
          <a:xfrm>
            <a:off x="5672138" y="4237038"/>
            <a:ext cx="1081087" cy="179387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46" name="Rectangle à coins arrondis 145"/>
          <p:cNvSpPr/>
          <p:nvPr/>
        </p:nvSpPr>
        <p:spPr>
          <a:xfrm>
            <a:off x="5672138" y="3971925"/>
            <a:ext cx="1081087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47" name="Rectangle à coins arrondis 146"/>
          <p:cNvSpPr/>
          <p:nvPr/>
        </p:nvSpPr>
        <p:spPr>
          <a:xfrm>
            <a:off x="5672138" y="4516438"/>
            <a:ext cx="1081087" cy="179387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148" name="Rectangle à coins arrondis 147"/>
          <p:cNvSpPr/>
          <p:nvPr/>
        </p:nvSpPr>
        <p:spPr>
          <a:xfrm>
            <a:off x="5672138" y="4811713"/>
            <a:ext cx="1081087" cy="1793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149" name="Rectangle à coins arrondis 148"/>
          <p:cNvSpPr/>
          <p:nvPr/>
        </p:nvSpPr>
        <p:spPr>
          <a:xfrm>
            <a:off x="5672138" y="5219700"/>
            <a:ext cx="1081087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167" name="Rectangle à coins arrondis 166"/>
          <p:cNvSpPr/>
          <p:nvPr/>
        </p:nvSpPr>
        <p:spPr>
          <a:xfrm>
            <a:off x="5672138" y="5664200"/>
            <a:ext cx="1081087" cy="179388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70721" name="ZoneTexte 168"/>
          <p:cNvSpPr txBox="1">
            <a:spLocks noChangeArrowheads="1"/>
          </p:cNvSpPr>
          <p:nvPr/>
        </p:nvSpPr>
        <p:spPr bwMode="auto">
          <a:xfrm>
            <a:off x="6985000" y="1493838"/>
            <a:ext cx="2124075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Le 28 mai </a:t>
            </a:r>
            <a:r>
              <a:rPr lang="fr-FR" altLang="fr-FR" sz="1400" dirty="0"/>
              <a:t>: une </a:t>
            </a:r>
            <a:r>
              <a:rPr lang="fr-FR" altLang="fr-FR" sz="1400" b="1" dirty="0"/>
              <a:t>nouvelle alerte </a:t>
            </a:r>
            <a:r>
              <a:rPr lang="fr-FR" altLang="fr-FR" sz="1400" dirty="0"/>
              <a:t>l'invite à se connecter à son dossier : elle a une nouvelle proposition pour </a:t>
            </a:r>
            <a:r>
              <a:rPr lang="fr-FR" altLang="fr-FR" sz="1400" b="1" dirty="0"/>
              <a:t>le BTS </a:t>
            </a:r>
            <a:r>
              <a:rPr lang="fr-FR" altLang="fr-FR" sz="1400" dirty="0"/>
              <a:t>Conception de produits industriel au </a:t>
            </a:r>
            <a:r>
              <a:rPr lang="fr-FR" altLang="fr-FR" sz="1400" b="1" dirty="0"/>
              <a:t>lycée D </a:t>
            </a:r>
            <a:r>
              <a:rPr lang="fr-FR" altLang="fr-FR" sz="1400" dirty="0"/>
              <a:t>qu’elle accepte immédiatement.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dirty="0"/>
              <a:t>.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2884216" y="2691506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2884216" y="4009312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2877312" y="4264805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2911109" y="5219542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2897663" y="5663293"/>
            <a:ext cx="2160588" cy="21600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 réponse jusqu’au 31 mai</a:t>
            </a:r>
          </a:p>
        </p:txBody>
      </p:sp>
    </p:spTree>
    <p:extLst>
      <p:ext uri="{BB962C8B-B14F-4D97-AF65-F5344CB8AC3E}">
        <p14:creationId xmlns:p14="http://schemas.microsoft.com/office/powerpoint/2010/main" val="371198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0" grpId="0" animBg="1"/>
      <p:bldP spid="141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458AE1A-4322-4899-8BFC-A0C36403CD39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8" y="180975"/>
            <a:ext cx="78803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de </a:t>
            </a:r>
            <a:r>
              <a:rPr lang="fr-FR" sz="1600" b="1" dirty="0">
                <a:solidFill>
                  <a:srgbClr val="26338B"/>
                </a:solidFill>
              </a:rPr>
              <a:t>Camille</a:t>
            </a:r>
            <a:r>
              <a:rPr lang="fr-FR" sz="1600" b="1" dirty="0"/>
              <a:t> en terminale </a:t>
            </a:r>
            <a:r>
              <a:rPr lang="fr-FR" sz="1600" b="1" dirty="0">
                <a:solidFill>
                  <a:srgbClr val="26338B"/>
                </a:solidFill>
              </a:rPr>
              <a:t>pro</a:t>
            </a:r>
            <a:r>
              <a:rPr lang="fr-FR" sz="1600" b="1" dirty="0"/>
              <a:t>fessionnelle "Etude et définition de produits industriels" qui formule des vœux en BTS et en licence (3/4)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76200" y="1468438"/>
            <a:ext cx="2179638" cy="3603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Assistance technique d'ingénieur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427038" y="1897063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93663" y="3302000"/>
            <a:ext cx="2179637" cy="360363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Conception de produits industriels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431800" y="2171700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431800" y="2446338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427038" y="2725738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427038" y="3009900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452438" y="3705225"/>
            <a:ext cx="863600" cy="215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452438" y="3973513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452438" y="4248150"/>
            <a:ext cx="863600" cy="2159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454025" y="451802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457200" y="479425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98425" y="5099050"/>
            <a:ext cx="2124075" cy="3952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98425" y="5564188"/>
            <a:ext cx="2124075" cy="3952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Sciences pour l'ingénieur dans l'université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0675" name="ZoneTexte 30"/>
          <p:cNvSpPr txBox="1">
            <a:spLocks noChangeArrowheads="1"/>
          </p:cNvSpPr>
          <p:nvPr/>
        </p:nvSpPr>
        <p:spPr bwMode="auto">
          <a:xfrm>
            <a:off x="22225" y="1198563"/>
            <a:ext cx="14112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Vœux de Camille</a:t>
            </a:r>
          </a:p>
        </p:txBody>
      </p:sp>
      <p:sp>
        <p:nvSpPr>
          <p:cNvPr id="153" name="Rectangle à coins arrondis 152"/>
          <p:cNvSpPr/>
          <p:nvPr/>
        </p:nvSpPr>
        <p:spPr>
          <a:xfrm>
            <a:off x="2906713" y="2152650"/>
            <a:ext cx="2160587" cy="179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60" name="Rectangle à coins arrondis 159"/>
          <p:cNvSpPr/>
          <p:nvPr/>
        </p:nvSpPr>
        <p:spPr>
          <a:xfrm>
            <a:off x="2884488" y="3757613"/>
            <a:ext cx="2160587" cy="179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NON</a:t>
            </a:r>
          </a:p>
        </p:txBody>
      </p:sp>
      <p:sp>
        <p:nvSpPr>
          <p:cNvPr id="164" name="Rectangle à coins arrondis 163"/>
          <p:cNvSpPr/>
          <p:nvPr/>
        </p:nvSpPr>
        <p:spPr>
          <a:xfrm>
            <a:off x="2878138" y="4803775"/>
            <a:ext cx="2160587" cy="179388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94" name="Flèche droite 93"/>
          <p:cNvSpPr/>
          <p:nvPr/>
        </p:nvSpPr>
        <p:spPr>
          <a:xfrm>
            <a:off x="2430463" y="5203825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5" name="Flèche droite 94"/>
          <p:cNvSpPr/>
          <p:nvPr/>
        </p:nvSpPr>
        <p:spPr>
          <a:xfrm>
            <a:off x="2427288" y="5676900"/>
            <a:ext cx="252412" cy="179388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6" name="Flèche droite 95"/>
          <p:cNvSpPr/>
          <p:nvPr/>
        </p:nvSpPr>
        <p:spPr>
          <a:xfrm>
            <a:off x="2414588" y="29575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7" name="Flèche droite 96"/>
          <p:cNvSpPr/>
          <p:nvPr/>
        </p:nvSpPr>
        <p:spPr>
          <a:xfrm>
            <a:off x="2414588" y="26908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8" name="Flèche droite 97"/>
          <p:cNvSpPr/>
          <p:nvPr/>
        </p:nvSpPr>
        <p:spPr>
          <a:xfrm>
            <a:off x="2424113" y="24145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9" name="Flèche droite 98"/>
          <p:cNvSpPr/>
          <p:nvPr/>
        </p:nvSpPr>
        <p:spPr>
          <a:xfrm>
            <a:off x="2424113" y="214788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4" name="Flèche droite 103"/>
          <p:cNvSpPr/>
          <p:nvPr/>
        </p:nvSpPr>
        <p:spPr>
          <a:xfrm>
            <a:off x="2424113" y="189071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5" name="Flèche droite 104"/>
          <p:cNvSpPr/>
          <p:nvPr/>
        </p:nvSpPr>
        <p:spPr>
          <a:xfrm>
            <a:off x="2424113" y="48053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6" name="Flèche droite 105"/>
          <p:cNvSpPr/>
          <p:nvPr/>
        </p:nvSpPr>
        <p:spPr>
          <a:xfrm>
            <a:off x="2424113" y="45386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7" name="Flèche droite 106"/>
          <p:cNvSpPr/>
          <p:nvPr/>
        </p:nvSpPr>
        <p:spPr>
          <a:xfrm>
            <a:off x="2433638" y="42624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8" name="Flèche droite 107"/>
          <p:cNvSpPr/>
          <p:nvPr/>
        </p:nvSpPr>
        <p:spPr>
          <a:xfrm>
            <a:off x="2433638" y="3995738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9" name="Flèche droite 108"/>
          <p:cNvSpPr/>
          <p:nvPr/>
        </p:nvSpPr>
        <p:spPr>
          <a:xfrm>
            <a:off x="2433638" y="37385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0699" name="ZoneTexte 43"/>
          <p:cNvSpPr txBox="1">
            <a:spLocks noChangeArrowheads="1"/>
          </p:cNvSpPr>
          <p:nvPr/>
        </p:nvSpPr>
        <p:spPr bwMode="auto">
          <a:xfrm>
            <a:off x="5564188" y="1190625"/>
            <a:ext cx="233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28 mai : réponses de Camille</a:t>
            </a:r>
          </a:p>
        </p:txBody>
      </p:sp>
      <p:sp>
        <p:nvSpPr>
          <p:cNvPr id="131" name="Flèche droite 130"/>
          <p:cNvSpPr/>
          <p:nvPr/>
        </p:nvSpPr>
        <p:spPr>
          <a:xfrm>
            <a:off x="5205413" y="48053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3" name="Flèche droite 132"/>
          <p:cNvSpPr/>
          <p:nvPr/>
        </p:nvSpPr>
        <p:spPr>
          <a:xfrm>
            <a:off x="5205413" y="4538663"/>
            <a:ext cx="25241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7" name="Rectangle à coins arrondis 136"/>
          <p:cNvSpPr/>
          <p:nvPr/>
        </p:nvSpPr>
        <p:spPr>
          <a:xfrm>
            <a:off x="2897188" y="4540405"/>
            <a:ext cx="2160587" cy="179387"/>
          </a:xfrm>
          <a:prstGeom prst="roundRect">
            <a:avLst/>
          </a:prstGeom>
          <a:solidFill>
            <a:srgbClr val="51BAAA"/>
          </a:solidFill>
          <a:ln w="15875">
            <a:solidFill>
              <a:srgbClr val="2633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réponse jusqu’au 3 juin</a:t>
            </a:r>
          </a:p>
        </p:txBody>
      </p:sp>
      <p:sp>
        <p:nvSpPr>
          <p:cNvPr id="147" name="Rectangle à coins arrondis 146"/>
          <p:cNvSpPr/>
          <p:nvPr/>
        </p:nvSpPr>
        <p:spPr>
          <a:xfrm>
            <a:off x="5672138" y="4516438"/>
            <a:ext cx="1081087" cy="179387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148" name="Rectangle à coins arrondis 147"/>
          <p:cNvSpPr/>
          <p:nvPr/>
        </p:nvSpPr>
        <p:spPr>
          <a:xfrm>
            <a:off x="5672138" y="4811713"/>
            <a:ext cx="1081087" cy="1793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43" name="ZoneTexte 168"/>
          <p:cNvSpPr txBox="1">
            <a:spLocks noChangeArrowheads="1"/>
          </p:cNvSpPr>
          <p:nvPr/>
        </p:nvSpPr>
        <p:spPr bwMode="auto">
          <a:xfrm>
            <a:off x="6985000" y="1493838"/>
            <a:ext cx="21240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dirty="0"/>
              <a:t>En acceptant cette proposition, elle renonce aux 3 autres admissions  en BTS qui lui étaient proposées ainsi qu'aux 2 propositions d'admission en licence.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dirty="0"/>
              <a:t>Elle maintient un vœu en attente pour le BTS Conception de produits industriels au lycée E.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</p:txBody>
      </p:sp>
    </p:spTree>
    <p:extLst>
      <p:ext uri="{BB962C8B-B14F-4D97-AF65-F5344CB8AC3E}">
        <p14:creationId xmlns:p14="http://schemas.microsoft.com/office/powerpoint/2010/main" val="270730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E6BE186-664C-4F97-AA70-70A12DED7C11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427038" y="180975"/>
            <a:ext cx="7880350" cy="949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600" b="1" dirty="0"/>
              <a:t>L’Exemple de </a:t>
            </a:r>
            <a:r>
              <a:rPr lang="fr-FR" sz="1600" b="1" dirty="0">
                <a:solidFill>
                  <a:srgbClr val="26338B"/>
                </a:solidFill>
              </a:rPr>
              <a:t>Camille</a:t>
            </a:r>
            <a:r>
              <a:rPr lang="fr-FR" sz="1600" b="1" dirty="0"/>
              <a:t> en terminale </a:t>
            </a:r>
            <a:r>
              <a:rPr lang="fr-FR" sz="1600" b="1" dirty="0">
                <a:solidFill>
                  <a:srgbClr val="26338B"/>
                </a:solidFill>
              </a:rPr>
              <a:t>pro</a:t>
            </a:r>
            <a:r>
              <a:rPr lang="fr-FR" sz="1600" b="1" dirty="0"/>
              <a:t>fessionnelle "Etude et définition de produits industriels" qui formule des vœux en BTS et en licence (4/4)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608013" y="2006600"/>
            <a:ext cx="2179637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BTS Conception de produits industriels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625475" y="2765425"/>
            <a:ext cx="1079500" cy="2524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628650" y="3117850"/>
            <a:ext cx="1079500" cy="25241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71687" name="ZoneTexte 30"/>
          <p:cNvSpPr txBox="1">
            <a:spLocks noChangeArrowheads="1"/>
          </p:cNvSpPr>
          <p:nvPr/>
        </p:nvSpPr>
        <p:spPr bwMode="auto">
          <a:xfrm>
            <a:off x="536575" y="1570038"/>
            <a:ext cx="42846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Etat des vœux et des réponses de Camille le 28 mai</a:t>
            </a:r>
          </a:p>
        </p:txBody>
      </p:sp>
      <p:sp>
        <p:nvSpPr>
          <p:cNvPr id="71688" name="ZoneTexte 43"/>
          <p:cNvSpPr txBox="1">
            <a:spLocks noChangeArrowheads="1"/>
          </p:cNvSpPr>
          <p:nvPr/>
        </p:nvSpPr>
        <p:spPr bwMode="auto">
          <a:xfrm>
            <a:off x="6126163" y="1581150"/>
            <a:ext cx="306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/>
              <a:t>7 juillet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/>
              <a:t>réponse définitive  de Camille</a:t>
            </a:r>
          </a:p>
        </p:txBody>
      </p:sp>
      <p:sp>
        <p:nvSpPr>
          <p:cNvPr id="131" name="Flèche droite 130"/>
          <p:cNvSpPr/>
          <p:nvPr/>
        </p:nvSpPr>
        <p:spPr>
          <a:xfrm>
            <a:off x="2252663" y="3167063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3" name="Flèche droite 132"/>
          <p:cNvSpPr/>
          <p:nvPr/>
        </p:nvSpPr>
        <p:spPr>
          <a:xfrm>
            <a:off x="2252663" y="2805113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7" name="Rectangle à coins arrondis 146"/>
          <p:cNvSpPr/>
          <p:nvPr/>
        </p:nvSpPr>
        <p:spPr>
          <a:xfrm>
            <a:off x="2900363" y="2735263"/>
            <a:ext cx="2268537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Proposition d’admission acceptée</a:t>
            </a:r>
          </a:p>
        </p:txBody>
      </p:sp>
      <p:sp>
        <p:nvSpPr>
          <p:cNvPr id="66" name="Rectangle à coins arrondis 65"/>
          <p:cNvSpPr/>
          <p:nvPr/>
        </p:nvSpPr>
        <p:spPr>
          <a:xfrm>
            <a:off x="2898775" y="3148013"/>
            <a:ext cx="2268538" cy="252412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67" name="Flèche droite 66"/>
          <p:cNvSpPr/>
          <p:nvPr/>
        </p:nvSpPr>
        <p:spPr>
          <a:xfrm>
            <a:off x="5443538" y="3167063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8" name="Flèche droite 67"/>
          <p:cNvSpPr/>
          <p:nvPr/>
        </p:nvSpPr>
        <p:spPr>
          <a:xfrm>
            <a:off x="5443538" y="2805113"/>
            <a:ext cx="360362" cy="179387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6183313" y="2787650"/>
            <a:ext cx="1152525" cy="25241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6183313" y="3144838"/>
            <a:ext cx="1152525" cy="252412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71697" name="ZoneTexte 70"/>
          <p:cNvSpPr txBox="1">
            <a:spLocks noChangeArrowheads="1"/>
          </p:cNvSpPr>
          <p:nvPr/>
        </p:nvSpPr>
        <p:spPr bwMode="auto">
          <a:xfrm>
            <a:off x="427038" y="3884613"/>
            <a:ext cx="82438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dirty="0"/>
              <a:t>Le 28 mai : Camille a accepté</a:t>
            </a:r>
            <a:r>
              <a:rPr lang="fr-FR" altLang="fr-FR" sz="1400" strike="sngStrike" dirty="0">
                <a:solidFill>
                  <a:srgbClr val="FF0000"/>
                </a:solidFill>
              </a:rPr>
              <a:t> </a:t>
            </a:r>
            <a:r>
              <a:rPr lang="fr-FR" altLang="fr-FR" sz="1400" dirty="0"/>
              <a:t>la proposition d’admission du lycée D et elle a décidé de maintenir son vœu en attente pour le lycée E qu’elle préférerait. </a:t>
            </a:r>
          </a:p>
          <a:p>
            <a:pPr algn="just"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algn="just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dirty="0"/>
              <a:t>Le 7 juillet : la situation de Camille n'a pas évolué. Elle décide de renoncer à son vœu en attente pour le BTS « Conception de produits industriels" au lycée E. </a:t>
            </a:r>
            <a:r>
              <a:rPr lang="fr-FR" altLang="fr-FR" sz="1400" b="1" dirty="0"/>
              <a:t>Elle va s'inscrire au même BTS au lycée D. </a:t>
            </a:r>
          </a:p>
          <a:p>
            <a:pPr algn="just"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8432800" cy="1287462"/>
          </a:xfrm>
        </p:spPr>
        <p:txBody>
          <a:bodyPr/>
          <a:lstStyle/>
          <a:p>
            <a:pPr>
              <a:defRPr/>
            </a:pPr>
            <a:r>
              <a:rPr lang="fr-FR" b="1" dirty="0"/>
              <a:t>Exemple de </a:t>
            </a:r>
            <a:r>
              <a:rPr lang="fr-FR" b="1" dirty="0">
                <a:solidFill>
                  <a:srgbClr val="26338B"/>
                </a:solidFill>
              </a:rPr>
              <a:t>Thomas</a:t>
            </a:r>
            <a:r>
              <a:rPr lang="fr-FR" b="1" dirty="0"/>
              <a:t> en terminale </a:t>
            </a:r>
            <a:r>
              <a:rPr lang="fr-FR" b="1" dirty="0">
                <a:solidFill>
                  <a:srgbClr val="26338B"/>
                </a:solidFill>
              </a:rPr>
              <a:t>générale L</a:t>
            </a:r>
            <a:r>
              <a:rPr lang="fr-FR" b="1" dirty="0"/>
              <a:t> qui formule des vœux en licence (1/2)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E92724C-4731-4047-82BD-CC29ECC14FC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72708" name="ZoneTexte 33"/>
          <p:cNvSpPr txBox="1">
            <a:spLocks noChangeArrowheads="1"/>
          </p:cNvSpPr>
          <p:nvPr/>
        </p:nvSpPr>
        <p:spPr bwMode="auto">
          <a:xfrm>
            <a:off x="112713" y="1604963"/>
            <a:ext cx="1944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/>
              <a:t>Vœux de Thomas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73038" y="2143125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A</a:t>
            </a:r>
          </a:p>
        </p:txBody>
      </p:sp>
      <p:sp>
        <p:nvSpPr>
          <p:cNvPr id="72710" name="ZoneTexte 30"/>
          <p:cNvSpPr txBox="1">
            <a:spLocks noChangeArrowheads="1"/>
          </p:cNvSpPr>
          <p:nvPr/>
        </p:nvSpPr>
        <p:spPr bwMode="auto">
          <a:xfrm>
            <a:off x="2513013" y="1582738"/>
            <a:ext cx="2233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22 mai : réponses des </a:t>
            </a:r>
            <a:b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altLang="fr-FR" sz="1200" b="1" dirty="0">
                <a:solidFill>
                  <a:schemeClr val="accent6">
                    <a:lumMod val="75000"/>
                  </a:schemeClr>
                </a:solidFill>
              </a:rPr>
              <a:t>établissements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2554288" y="2205038"/>
            <a:ext cx="1925637" cy="2159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554288" y="2640013"/>
            <a:ext cx="1925637" cy="2159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2554288" y="3070225"/>
            <a:ext cx="1925637" cy="2159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2544763" y="3471863"/>
            <a:ext cx="1925637" cy="2159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544763" y="3905250"/>
            <a:ext cx="1925637" cy="21590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2544763" y="4298950"/>
            <a:ext cx="1925637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– SI</a:t>
            </a:r>
          </a:p>
          <a:p>
            <a:pPr algn="ctr"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28 mai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544763" y="4733925"/>
            <a:ext cx="1925637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prstClr val="white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– SI </a:t>
            </a:r>
          </a:p>
          <a:p>
            <a:pPr algn="ctr"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28 mai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33" name="Flèche droite 32"/>
          <p:cNvSpPr/>
          <p:nvPr/>
        </p:nvSpPr>
        <p:spPr>
          <a:xfrm>
            <a:off x="2054225" y="22002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4" name="Flèche droite 33"/>
          <p:cNvSpPr/>
          <p:nvPr/>
        </p:nvSpPr>
        <p:spPr>
          <a:xfrm>
            <a:off x="2054225" y="264001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5" name="Flèche droite 34"/>
          <p:cNvSpPr/>
          <p:nvPr/>
        </p:nvSpPr>
        <p:spPr>
          <a:xfrm>
            <a:off x="2047875" y="30765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6" name="Flèche droite 35"/>
          <p:cNvSpPr/>
          <p:nvPr/>
        </p:nvSpPr>
        <p:spPr>
          <a:xfrm>
            <a:off x="2047875" y="349250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7" name="Flèche droite 36"/>
          <p:cNvSpPr/>
          <p:nvPr/>
        </p:nvSpPr>
        <p:spPr>
          <a:xfrm>
            <a:off x="2047875" y="39211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8" name="Flèche droite 37"/>
          <p:cNvSpPr/>
          <p:nvPr/>
        </p:nvSpPr>
        <p:spPr>
          <a:xfrm>
            <a:off x="2054225" y="437515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9" name="Flèche droite 38"/>
          <p:cNvSpPr/>
          <p:nvPr/>
        </p:nvSpPr>
        <p:spPr>
          <a:xfrm>
            <a:off x="2054225" y="479901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2544763" y="5181600"/>
            <a:ext cx="1925637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28 mai</a:t>
            </a:r>
          </a:p>
        </p:txBody>
      </p:sp>
      <p:sp>
        <p:nvSpPr>
          <p:cNvPr id="41" name="Flèche droite 40"/>
          <p:cNvSpPr/>
          <p:nvPr/>
        </p:nvSpPr>
        <p:spPr>
          <a:xfrm>
            <a:off x="2054225" y="5243513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815138" y="1633538"/>
            <a:ext cx="2303462" cy="5048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Thomas formule des vœux pour deux licences différentes : LLCER Espagnol dans 7 universités et LEA Allemand-Espagnol dans une université </a:t>
            </a:r>
            <a:r>
              <a:rPr lang="fr-FR" sz="1400" dirty="0">
                <a:solidFill>
                  <a:srgbClr val="FF0000"/>
                </a:solidFill>
                <a:sym typeface="Wingdings" panose="05000000000000000000" pitchFamily="2" charset="2"/>
              </a:rPr>
              <a:t> soit 8 vœux </a:t>
            </a:r>
            <a:endParaRPr lang="fr-FR" sz="1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 </a:t>
            </a:r>
          </a:p>
          <a:p>
            <a:pPr>
              <a:defRPr/>
            </a:pPr>
            <a:r>
              <a:rPr lang="fr-FR" sz="1400" b="1" dirty="0">
                <a:solidFill>
                  <a:srgbClr val="26338B"/>
                </a:solidFill>
              </a:rPr>
              <a:t>Le 22 mai</a:t>
            </a:r>
            <a:r>
              <a:rPr lang="fr-FR" sz="1400" dirty="0">
                <a:solidFill>
                  <a:srgbClr val="26338B"/>
                </a:solidFill>
              </a:rPr>
              <a:t>, Thomas reçoit 3 propositions d’admission.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>
              <a:defRPr/>
            </a:pPr>
            <a:r>
              <a:rPr lang="fr-FR" sz="1400" b="1" dirty="0">
                <a:solidFill>
                  <a:srgbClr val="26338B"/>
                </a:solidFill>
              </a:rPr>
              <a:t>Le 23 mai</a:t>
            </a:r>
            <a:r>
              <a:rPr lang="fr-FR" sz="1400" dirty="0">
                <a:solidFill>
                  <a:srgbClr val="26338B"/>
                </a:solidFill>
              </a:rPr>
              <a:t>, il accepte la proposition d’admission pour la licence LLCER Espagnol à l'université G et renonce ainsi aux autres propositions.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>
              <a:defRPr/>
            </a:pPr>
            <a:r>
              <a:rPr lang="fr-FR" sz="1400" dirty="0">
                <a:solidFill>
                  <a:srgbClr val="26338B"/>
                </a:solidFill>
              </a:rPr>
              <a:t>Il maintient ses vœux en attente pour la licence LLCER Espagnol dans les universités A, B, C et D mais renonce à son vœu à l'université E</a:t>
            </a:r>
          </a:p>
          <a:p>
            <a:pPr>
              <a:defRPr/>
            </a:pPr>
            <a:endParaRPr lang="fr-FR" sz="1400" dirty="0">
              <a:solidFill>
                <a:srgbClr val="2633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400" dirty="0">
              <a:solidFill>
                <a:srgbClr val="26338B"/>
              </a:solidFill>
            </a:endParaRPr>
          </a:p>
        </p:txBody>
      </p:sp>
      <p:sp>
        <p:nvSpPr>
          <p:cNvPr id="72728" name="ZoneTexte 32"/>
          <p:cNvSpPr txBox="1">
            <a:spLocks noChangeArrowheads="1"/>
          </p:cNvSpPr>
          <p:nvPr/>
        </p:nvSpPr>
        <p:spPr bwMode="auto">
          <a:xfrm>
            <a:off x="5029200" y="1574800"/>
            <a:ext cx="151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23 mai : réponses de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b="1" dirty="0"/>
              <a:t>Thomas</a:t>
            </a:r>
          </a:p>
        </p:txBody>
      </p:sp>
      <p:sp>
        <p:nvSpPr>
          <p:cNvPr id="77" name="Flèche droite 76"/>
          <p:cNvSpPr/>
          <p:nvPr/>
        </p:nvSpPr>
        <p:spPr>
          <a:xfrm>
            <a:off x="4713288" y="22145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8" name="Flèche droite 77"/>
          <p:cNvSpPr/>
          <p:nvPr/>
        </p:nvSpPr>
        <p:spPr>
          <a:xfrm>
            <a:off x="4713288" y="26495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9" name="Flèche droite 78"/>
          <p:cNvSpPr/>
          <p:nvPr/>
        </p:nvSpPr>
        <p:spPr>
          <a:xfrm>
            <a:off x="4713288" y="307816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0" name="Flèche droite 79"/>
          <p:cNvSpPr/>
          <p:nvPr/>
        </p:nvSpPr>
        <p:spPr>
          <a:xfrm>
            <a:off x="4713288" y="349091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1" name="Flèche droite 80"/>
          <p:cNvSpPr/>
          <p:nvPr/>
        </p:nvSpPr>
        <p:spPr>
          <a:xfrm>
            <a:off x="4713288" y="3895725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2" name="Flèche droite 81"/>
          <p:cNvSpPr/>
          <p:nvPr/>
        </p:nvSpPr>
        <p:spPr>
          <a:xfrm>
            <a:off x="4713288" y="435610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5127625" y="2203450"/>
            <a:ext cx="862013" cy="2016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5127625" y="2646363"/>
            <a:ext cx="862013" cy="2016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85" name="Rectangle à coins arrondis 84"/>
          <p:cNvSpPr/>
          <p:nvPr/>
        </p:nvSpPr>
        <p:spPr>
          <a:xfrm>
            <a:off x="5127625" y="3071813"/>
            <a:ext cx="862013" cy="2016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86" name="Rectangle à coins arrondis 85"/>
          <p:cNvSpPr/>
          <p:nvPr/>
        </p:nvSpPr>
        <p:spPr>
          <a:xfrm>
            <a:off x="5127625" y="3497263"/>
            <a:ext cx="862013" cy="2016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Maintient</a:t>
            </a:r>
          </a:p>
        </p:txBody>
      </p:sp>
      <p:sp>
        <p:nvSpPr>
          <p:cNvPr id="87" name="Rectangle à coins arrondis 86"/>
          <p:cNvSpPr/>
          <p:nvPr/>
        </p:nvSpPr>
        <p:spPr>
          <a:xfrm>
            <a:off x="5127625" y="3886200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88" name="Rectangle à coins arrondis 87"/>
          <p:cNvSpPr/>
          <p:nvPr/>
        </p:nvSpPr>
        <p:spPr>
          <a:xfrm>
            <a:off x="5127625" y="4359275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5127625" y="4778375"/>
            <a:ext cx="862013" cy="201613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92" name="Flèche droite 91"/>
          <p:cNvSpPr/>
          <p:nvPr/>
        </p:nvSpPr>
        <p:spPr>
          <a:xfrm>
            <a:off x="4710113" y="52403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3" name="Rectangle à coins arrondis 92"/>
          <p:cNvSpPr/>
          <p:nvPr/>
        </p:nvSpPr>
        <p:spPr>
          <a:xfrm>
            <a:off x="5118100" y="5240338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94" name="Flèche droite 93"/>
          <p:cNvSpPr/>
          <p:nvPr/>
        </p:nvSpPr>
        <p:spPr>
          <a:xfrm>
            <a:off x="4713288" y="477043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185738" y="5164138"/>
            <a:ext cx="1728000" cy="50482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LEA Allemand-Espagnol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A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173038" y="4733925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G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173038" y="4295775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F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182563" y="3857625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E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182563" y="342900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D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173038" y="299085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C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173038" y="257175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B</a:t>
            </a:r>
          </a:p>
        </p:txBody>
      </p:sp>
    </p:spTree>
    <p:extLst>
      <p:ext uri="{BB962C8B-B14F-4D97-AF65-F5344CB8AC3E}">
        <p14:creationId xmlns:p14="http://schemas.microsoft.com/office/powerpoint/2010/main" val="32257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8312150" cy="1287462"/>
          </a:xfrm>
        </p:spPr>
        <p:txBody>
          <a:bodyPr/>
          <a:lstStyle/>
          <a:p>
            <a:pPr>
              <a:defRPr/>
            </a:pPr>
            <a:r>
              <a:rPr lang="fr-FR" b="1" dirty="0"/>
              <a:t>Exemple de </a:t>
            </a:r>
            <a:r>
              <a:rPr lang="fr-FR" b="1" dirty="0">
                <a:solidFill>
                  <a:srgbClr val="26338B"/>
                </a:solidFill>
              </a:rPr>
              <a:t>Thomas</a:t>
            </a:r>
            <a:r>
              <a:rPr lang="fr-FR" b="1" dirty="0"/>
              <a:t> en terminale </a:t>
            </a:r>
            <a:r>
              <a:rPr lang="fr-FR" b="1" dirty="0">
                <a:solidFill>
                  <a:srgbClr val="26338B"/>
                </a:solidFill>
              </a:rPr>
              <a:t>générale L</a:t>
            </a:r>
            <a:r>
              <a:rPr lang="fr-FR" b="1" dirty="0"/>
              <a:t> qui formule des vœux en licence (2/2)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A9E4EBF-F504-4BE5-9EF9-6769BF27908E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73732" name="ZoneTexte 32"/>
          <p:cNvSpPr>
            <a:spLocks noGrp="1" noChangeArrowheads="1"/>
          </p:cNvSpPr>
          <p:nvPr>
            <p:ph type="body" sz="quarter" idx="13"/>
          </p:nvPr>
        </p:nvSpPr>
        <p:spPr>
          <a:xfrm>
            <a:off x="136525" y="1728788"/>
            <a:ext cx="3995738" cy="523875"/>
          </a:xfr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1400" b="1" dirty="0"/>
              <a:t>06 juin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1400" b="1" dirty="0"/>
              <a:t>état des vœux de Thomas et </a:t>
            </a:r>
            <a:r>
              <a:rPr lang="fr-FR" altLang="fr-FR" sz="1400" b="1" u="sng" dirty="0"/>
              <a:t>nouvelle proposition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1919288" y="316388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1925638" y="415925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1905000" y="4598988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2289175" y="2611438"/>
            <a:ext cx="1944688" cy="32385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37" name="Flèche droite 36"/>
          <p:cNvSpPr/>
          <p:nvPr/>
        </p:nvSpPr>
        <p:spPr>
          <a:xfrm>
            <a:off x="1928813" y="2655888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1" name="Flèche droite 40"/>
          <p:cNvSpPr/>
          <p:nvPr/>
        </p:nvSpPr>
        <p:spPr>
          <a:xfrm>
            <a:off x="1919288" y="3656013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3739" name="ZoneTexte 32"/>
          <p:cNvSpPr txBox="1">
            <a:spLocks noChangeArrowheads="1"/>
          </p:cNvSpPr>
          <p:nvPr/>
        </p:nvSpPr>
        <p:spPr bwMode="auto">
          <a:xfrm>
            <a:off x="4740275" y="1684647"/>
            <a:ext cx="2682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06 juin :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réponse de Thomas</a:t>
            </a:r>
          </a:p>
        </p:txBody>
      </p:sp>
      <p:sp>
        <p:nvSpPr>
          <p:cNvPr id="49" name="Flèche droite 48"/>
          <p:cNvSpPr/>
          <p:nvPr/>
        </p:nvSpPr>
        <p:spPr>
          <a:xfrm>
            <a:off x="4327525" y="312102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4806950" y="3106738"/>
            <a:ext cx="863600" cy="201612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Accepte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4806950" y="2624138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4806950" y="3619500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4806950" y="4103688"/>
            <a:ext cx="863600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4806950" y="4618038"/>
            <a:ext cx="862013" cy="206375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Renonce</a:t>
            </a:r>
          </a:p>
        </p:txBody>
      </p:sp>
      <p:sp>
        <p:nvSpPr>
          <p:cNvPr id="55" name="Flèche droite 54"/>
          <p:cNvSpPr/>
          <p:nvPr/>
        </p:nvSpPr>
        <p:spPr>
          <a:xfrm>
            <a:off x="4316413" y="2647950"/>
            <a:ext cx="252412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6" name="Flèche droite 55"/>
          <p:cNvSpPr/>
          <p:nvPr/>
        </p:nvSpPr>
        <p:spPr>
          <a:xfrm>
            <a:off x="4337050" y="363220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7" name="Flèche droite 56"/>
          <p:cNvSpPr/>
          <p:nvPr/>
        </p:nvSpPr>
        <p:spPr>
          <a:xfrm>
            <a:off x="4337050" y="4156075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8" name="Flèche droite 57"/>
          <p:cNvSpPr/>
          <p:nvPr/>
        </p:nvSpPr>
        <p:spPr>
          <a:xfrm>
            <a:off x="4346575" y="4635500"/>
            <a:ext cx="252413" cy="206375"/>
          </a:xfrm>
          <a:prstGeom prst="rightArrow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3750" name="ZoneTexte 58"/>
          <p:cNvSpPr txBox="1">
            <a:spLocks noChangeArrowheads="1"/>
          </p:cNvSpPr>
          <p:nvPr/>
        </p:nvSpPr>
        <p:spPr bwMode="auto">
          <a:xfrm>
            <a:off x="6481763" y="2317750"/>
            <a:ext cx="24844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Le 6 juin </a:t>
            </a:r>
            <a:r>
              <a:rPr lang="fr-FR" altLang="fr-FR" sz="1400" dirty="0"/>
              <a:t>: Thomas reçoit une nouvelle proposition d'admission pour la licence LLCER Espagnol à l'université B qu'il accepte. Il ne peut conserver qu'une seule place et en acceptant cette nouvelle proposition il renonce à sa place à l'université G. </a:t>
            </a:r>
          </a:p>
          <a:p>
            <a:pPr eaLnBrk="1" hangingPunct="1">
              <a:spcBef>
                <a:spcPct val="0"/>
              </a:spcBef>
              <a:buSzTx/>
              <a:buFontTx/>
              <a:buChar char="•"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400" dirty="0"/>
              <a:t>Il renonce à tous ses autres vœux qui étaient en attente et </a:t>
            </a:r>
            <a:r>
              <a:rPr lang="fr-FR" altLang="fr-FR" sz="1400" b="1" dirty="0"/>
              <a:t>il va s'inscrire à l'université B</a:t>
            </a:r>
            <a:r>
              <a:rPr lang="fr-FR" altLang="fr-FR" sz="1400" dirty="0"/>
              <a:t>.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108161" y="259080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A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117686" y="409575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D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108161" y="3609975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C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108161" y="310515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B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127211" y="4533900"/>
            <a:ext cx="1728000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Licence  LLCER Espagnol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Université G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2279650" y="3602038"/>
            <a:ext cx="1944688" cy="32385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2279650" y="4106863"/>
            <a:ext cx="1944688" cy="323850"/>
          </a:xfrm>
          <a:prstGeom prst="roundRect">
            <a:avLst/>
          </a:prstGeom>
          <a:solidFill>
            <a:srgbClr val="2633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En attente d’une place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2262188" y="4525963"/>
            <a:ext cx="1944687" cy="323850"/>
          </a:xfrm>
          <a:prstGeom prst="roundRect">
            <a:avLst/>
          </a:prstGeom>
          <a:solidFill>
            <a:srgbClr val="51BA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Proposition d’admission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acceptée le 23 mai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2268538" y="3086100"/>
            <a:ext cx="1944687" cy="360000"/>
          </a:xfrm>
          <a:prstGeom prst="roundRect">
            <a:avLst/>
          </a:prstGeom>
          <a:solidFill>
            <a:srgbClr val="51BAAA"/>
          </a:solidFill>
          <a:ln w="15875">
            <a:solidFill>
              <a:srgbClr val="2633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OUI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prstClr val="white"/>
                </a:solidFill>
              </a:rPr>
              <a:t>Réponse jusqu’au 12 juin</a:t>
            </a:r>
          </a:p>
        </p:txBody>
      </p:sp>
    </p:spTree>
    <p:extLst>
      <p:ext uri="{BB962C8B-B14F-4D97-AF65-F5344CB8AC3E}">
        <p14:creationId xmlns:p14="http://schemas.microsoft.com/office/powerpoint/2010/main" val="107781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038" y="77788"/>
            <a:ext cx="8567737" cy="12874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700" b="1" dirty="0"/>
              <a:t>Exemple de </a:t>
            </a:r>
            <a:r>
              <a:rPr lang="fr-FR" sz="1700" b="1" dirty="0" err="1">
                <a:solidFill>
                  <a:srgbClr val="26338B"/>
                </a:solidFill>
              </a:rPr>
              <a:t>tHéo</a:t>
            </a:r>
            <a:r>
              <a:rPr lang="fr-FR" sz="1700" b="1" dirty="0"/>
              <a:t> en terminale </a:t>
            </a:r>
            <a:r>
              <a:rPr lang="fr-FR" sz="1700" b="1" dirty="0">
                <a:solidFill>
                  <a:srgbClr val="26338B"/>
                </a:solidFill>
              </a:rPr>
              <a:t>pro</a:t>
            </a:r>
            <a:r>
              <a:rPr lang="fr-FR" sz="1700" b="1" dirty="0"/>
              <a:t>fessionnelle "systèmes électroniques numériques"  QUI formule des vœux en BTS sous statut étudiant et apprenti (1/3)</a:t>
            </a:r>
            <a:endParaRPr lang="fr-FR" sz="1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93DDA18-5BA8-4C92-8D45-F95B7E4D0567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74756" name="Espace réservé du numéro de diapositive 3"/>
          <p:cNvSpPr txBox="1">
            <a:spLocks/>
          </p:cNvSpPr>
          <p:nvPr/>
        </p:nvSpPr>
        <p:spPr bwMode="auto">
          <a:xfrm>
            <a:off x="8132763" y="6146800"/>
            <a:ext cx="450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627063" indent="-169863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627063" indent="1778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F77EE15C-F7F0-40DB-A84C-9C98E31C56A4}" type="slidenum">
              <a:rPr lang="fr-FR" altLang="fr-FR" sz="10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fr-FR" altLang="fr-FR" sz="1000" b="1">
              <a:solidFill>
                <a:schemeClr val="bg1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7038" y="77788"/>
            <a:ext cx="7880350" cy="1287462"/>
          </a:xfrm>
          <a:prstGeom prst="rect">
            <a:avLst/>
          </a:prstGeom>
        </p:spPr>
        <p:txBody>
          <a:bodyPr anchor="ctr"/>
          <a:lstStyle>
            <a:lvl1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 kern="1200" cap="all">
                <a:solidFill>
                  <a:srgbClr val="51BA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5pPr>
            <a:lvl6pPr marL="4572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6pPr>
            <a:lvl7pPr marL="9144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7pPr>
            <a:lvl8pPr marL="13716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8pPr>
            <a:lvl9pPr marL="18288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51BAAA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sz="1600" b="1" dirty="0"/>
          </a:p>
        </p:txBody>
      </p:sp>
      <p:sp>
        <p:nvSpPr>
          <p:cNvPr id="74758" name="Espace réservé du numéro de diapositive 3"/>
          <p:cNvSpPr txBox="1">
            <a:spLocks/>
          </p:cNvSpPr>
          <p:nvPr/>
        </p:nvSpPr>
        <p:spPr bwMode="auto">
          <a:xfrm>
            <a:off x="8132763" y="6146800"/>
            <a:ext cx="450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rgbClr val="26338B"/>
                </a:solidFill>
                <a:latin typeface="Calibri" pitchFamily="34" charset="0"/>
              </a:defRPr>
            </a:lvl1pPr>
            <a:lvl2pPr marL="627063" indent="-169863" eaLnBrk="0" hangingPunct="0">
              <a:spcBef>
                <a:spcPct val="20000"/>
              </a:spcBef>
              <a:buClr>
                <a:srgbClr val="F28E65"/>
              </a:buClr>
              <a:buFont typeface="Arial-ItalicMT"/>
              <a:buChar char="&gt;"/>
              <a:defRPr sz="1500">
                <a:solidFill>
                  <a:srgbClr val="26338B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defRPr sz="1500">
                <a:solidFill>
                  <a:srgbClr val="26338B"/>
                </a:solidFill>
                <a:latin typeface="Calibri" pitchFamily="34" charset="0"/>
              </a:defRPr>
            </a:lvl3pPr>
            <a:lvl4pPr marL="627063" indent="177800" eaLnBrk="0" hangingPunct="0">
              <a:spcBef>
                <a:spcPct val="20000"/>
              </a:spcBef>
              <a:buClr>
                <a:srgbClr val="F28E65"/>
              </a:buClr>
              <a:buFont typeface="Arial" pitchFamily="34" charset="0"/>
              <a:buChar char="–"/>
              <a:defRPr sz="1100">
                <a:solidFill>
                  <a:srgbClr val="26338B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100">
                <a:solidFill>
                  <a:srgbClr val="26338B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3449AE66-99A4-4FBD-A0D7-42ED897865CF}" type="slidenum">
              <a:rPr lang="fr-FR" altLang="fr-FR" sz="1000" b="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fr-FR" altLang="fr-FR" sz="1000" b="1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95375" y="1811338"/>
            <a:ext cx="2663825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Systèmes numériques option IR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373188" y="22209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81088" y="3406775"/>
            <a:ext cx="2663825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Services informatiques aux organisations  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73188" y="2516188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362075" y="279876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C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373188" y="309086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D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377950" y="3822700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1081088" y="1389063"/>
            <a:ext cx="2663825" cy="3238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Vœux classiques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377950" y="410051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Lycée B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1120775" y="4473575"/>
            <a:ext cx="2663825" cy="3238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 Vœux en apprentissage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1111250" y="4873625"/>
            <a:ext cx="2663825" cy="323850"/>
          </a:xfrm>
          <a:prstGeom prst="roundRect">
            <a:avLst/>
          </a:prstGeom>
          <a:solidFill>
            <a:srgbClr val="F28E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BTS Systèmes numériques option IR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1376363" y="5286375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CFA A</a:t>
            </a:r>
            <a:endParaRPr lang="fr-FR" sz="1200" b="1" i="1" dirty="0">
              <a:solidFill>
                <a:srgbClr val="26338B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377950" y="5580063"/>
            <a:ext cx="863600" cy="215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26338B"/>
                </a:solidFill>
              </a:rPr>
              <a:t>CFA B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4901246" y="1374088"/>
            <a:ext cx="4032000" cy="47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26338B"/>
                </a:solidFill>
                <a:latin typeface="Calibri"/>
              </a:rPr>
              <a:t>Théo formule 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un vœu multiple national pour le BTS Systèmes numériques option  informatique et réseaux </a:t>
            </a:r>
            <a:r>
              <a:rPr lang="fr-FR" sz="1600" b="1" dirty="0">
                <a:solidFill>
                  <a:srgbClr val="FF0000"/>
                </a:solidFill>
                <a:latin typeface="Calibri"/>
              </a:rPr>
              <a:t>sous statut d'étudiant</a:t>
            </a:r>
            <a:r>
              <a:rPr lang="fr-FR" sz="16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fr-FR" sz="1600" dirty="0">
                <a:solidFill>
                  <a:srgbClr val="26338B"/>
                </a:solidFill>
                <a:latin typeface="Calibri"/>
              </a:rPr>
              <a:t> dans 4 lycées (4 sous-vœux)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rgbClr val="26338B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26338B"/>
                </a:solidFill>
                <a:latin typeface="Calibri"/>
              </a:rPr>
              <a:t>Il formule un autre 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vœu multiple national pour le BTS Services informatiques</a:t>
            </a:r>
            <a:r>
              <a:rPr lang="fr-FR" sz="1600" dirty="0">
                <a:solidFill>
                  <a:srgbClr val="26338B"/>
                </a:solidFill>
                <a:latin typeface="Calibri"/>
              </a:rPr>
              <a:t> 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aux organisations</a:t>
            </a:r>
            <a:r>
              <a:rPr lang="fr-FR" sz="1600" dirty="0">
                <a:solidFill>
                  <a:srgbClr val="26338B"/>
                </a:solidFill>
                <a:latin typeface="Calibri"/>
              </a:rPr>
              <a:t> dans 2 lycées (2 sous-vœux)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rgbClr val="26338B"/>
              </a:solidFill>
              <a:latin typeface="Calibri"/>
            </a:endParaRPr>
          </a:p>
          <a:p>
            <a:pPr>
              <a:defRPr/>
            </a:pPr>
            <a:r>
              <a:rPr lang="fr-FR" sz="1600" dirty="0">
                <a:solidFill>
                  <a:srgbClr val="26338B"/>
                </a:solidFill>
                <a:latin typeface="Calibri"/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 </a:t>
            </a:r>
            <a:r>
              <a:rPr lang="fr-FR" sz="1600" b="1" dirty="0">
                <a:solidFill>
                  <a:srgbClr val="FF0000"/>
                </a:solidFill>
                <a:latin typeface="Calibri"/>
              </a:rPr>
              <a:t>total = 2 vœux et 6 sous-vœux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. </a:t>
            </a:r>
          </a:p>
          <a:p>
            <a:pPr>
              <a:defRPr/>
            </a:pPr>
            <a:endParaRPr lang="fr-FR" sz="1600" dirty="0">
              <a:solidFill>
                <a:srgbClr val="26338B"/>
              </a:solidFill>
              <a:latin typeface="Calibri"/>
            </a:endParaRPr>
          </a:p>
          <a:p>
            <a:pPr>
              <a:defRPr/>
            </a:pPr>
            <a:endParaRPr lang="fr-FR" sz="1600" dirty="0">
              <a:solidFill>
                <a:srgbClr val="26338B"/>
              </a:solidFill>
              <a:latin typeface="Calibri"/>
            </a:endParaRPr>
          </a:p>
          <a:p>
            <a:pPr>
              <a:defRPr/>
            </a:pPr>
            <a:endParaRPr lang="fr-FR" sz="1600" dirty="0">
              <a:solidFill>
                <a:srgbClr val="26338B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rgbClr val="26338B"/>
                </a:solidFill>
                <a:latin typeface="Calibri"/>
              </a:rPr>
              <a:t>En parallèle, il formule 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un vœu multiple national pour le BTS Systèmes </a:t>
            </a:r>
            <a:r>
              <a:rPr lang="fr-FR" sz="1600" b="1" dirty="0">
                <a:solidFill>
                  <a:srgbClr val="26338B"/>
                </a:solidFill>
              </a:rPr>
              <a:t>numériques option  informatique et réseaux</a:t>
            </a:r>
            <a:r>
              <a:rPr lang="fr-FR" sz="1600" b="1" dirty="0">
                <a:solidFill>
                  <a:srgbClr val="26338B"/>
                </a:solidFill>
                <a:latin typeface="Calibri"/>
              </a:rPr>
              <a:t> </a:t>
            </a:r>
            <a:r>
              <a:rPr lang="fr-FR" sz="1600" b="1" dirty="0">
                <a:solidFill>
                  <a:srgbClr val="FF0000"/>
                </a:solidFill>
                <a:latin typeface="Calibri"/>
              </a:rPr>
              <a:t>en apprentissage </a:t>
            </a:r>
            <a:r>
              <a:rPr lang="fr-FR" sz="1600" dirty="0">
                <a:solidFill>
                  <a:srgbClr val="26338B"/>
                </a:solidFill>
                <a:latin typeface="Calibri"/>
              </a:rPr>
              <a:t>dans 2 CFA ( 2 sous-vœux).</a:t>
            </a:r>
          </a:p>
          <a:p>
            <a:pPr>
              <a:defRPr/>
            </a:pPr>
            <a:endParaRPr lang="fr-FR" sz="1600" dirty="0">
              <a:solidFill>
                <a:srgbClr val="26338B"/>
              </a:solidFill>
              <a:latin typeface="Calibri"/>
              <a:sym typeface="Wingdings" panose="05000000000000000000" pitchFamily="2" charset="2"/>
            </a:endParaRPr>
          </a:p>
          <a:p>
            <a:pPr>
              <a:defRPr/>
            </a:pPr>
            <a:r>
              <a:rPr lang="fr-FR" sz="1600" dirty="0">
                <a:solidFill>
                  <a:srgbClr val="26338B"/>
                </a:solidFill>
                <a:latin typeface="Calibri"/>
                <a:sym typeface="Wingdings" panose="05000000000000000000" pitchFamily="2" charset="2"/>
              </a:rPr>
              <a:t>  </a:t>
            </a:r>
            <a:r>
              <a:rPr lang="fr-FR" sz="1600" dirty="0">
                <a:solidFill>
                  <a:srgbClr val="FF0000"/>
                </a:solidFill>
                <a:latin typeface="Calibri"/>
                <a:sym typeface="Wingdings" panose="05000000000000000000" pitchFamily="2" charset="2"/>
              </a:rPr>
              <a:t>total d= 1 vœu et 2 sous-vœux </a:t>
            </a:r>
            <a:endParaRPr lang="fr-FR" sz="16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724659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3163</Words>
  <Application>Microsoft Office PowerPoint</Application>
  <PresentationFormat>Affichage à l'écran (4:3)</PresentationFormat>
  <Paragraphs>653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Arial</vt:lpstr>
      <vt:lpstr>Arial-ItalicMT</vt:lpstr>
      <vt:lpstr>Calibri</vt:lpstr>
      <vt:lpstr>Calibri Light</vt:lpstr>
      <vt:lpstr>Wingdings</vt:lpstr>
      <vt:lpstr>Conception personnalisée</vt:lpstr>
      <vt:lpstr>1_pages de contenus</vt:lpstr>
      <vt:lpstr>pages de contenus</vt:lpstr>
      <vt:lpstr>page de presentation et de partie</vt:lpstr>
      <vt:lpstr>page de sous-partie</vt:lpstr>
      <vt:lpstr>2_pages de contenus</vt:lpstr>
      <vt:lpstr>L’Exemple de Camille en terminale professionnelle "Etude et définition de produits industriels" qui formule des vœux en BTS et en licence (1/4)</vt:lpstr>
      <vt:lpstr>L’Exemple de Camille en terminale professionnelle "Etude et définition de produits industriels" qui formule des vœux en BTS et en licence (2/4)</vt:lpstr>
      <vt:lpstr>L’Exemple de Camille en terminale professionnelle "Etude et définition de produits industriels" qui formule des vœux en BTS et en licence (2/4)</vt:lpstr>
      <vt:lpstr>L’Exemple de Camille en terminale professionnelle "Etude et définition de produits industriels" qui formule des vœux en BTS et en licence (3/4)</vt:lpstr>
      <vt:lpstr>L’Exemple de Camille en terminale professionnelle "Etude et définition de produits industriels" qui formule des vœux en BTS et en licence (3/4)</vt:lpstr>
      <vt:lpstr>L’Exemple de Camille en terminale professionnelle "Etude et définition de produits industriels" qui formule des vœux en BTS et en licence (4/4)</vt:lpstr>
      <vt:lpstr>Exemple de Thomas en terminale générale L qui formule des vœux en licence (1/2)</vt:lpstr>
      <vt:lpstr>Exemple de Thomas en terminale générale L qui formule des vœux en licence (2/2)</vt:lpstr>
      <vt:lpstr>Exemple de tHéo en terminale professionnelle "systèmes électroniques numériques"  QUI formule des vœux en BTS sous statut étudiant et apprenti (1/3)</vt:lpstr>
      <vt:lpstr>Exemple de tHéo en terminale professionnelle "systèmes électroniques numériques"  QUI formule des vœux en BTS sous statut étudiant et apprenti (2/3)</vt:lpstr>
      <vt:lpstr>Exemple de tHéo en terminale professionnelle "systèmes électroniques numériques"  QUI formule des vœux en BTS sous statut étudiant et apprenti (3/3)</vt:lpstr>
      <vt:lpstr>Exemple de Sarah en terminale technologique STMG qui formule des vœux en DUT et en licence (1/2)</vt:lpstr>
      <vt:lpstr>Exemple de Sarah en terminale technologique STMG qui formule des vœux en DUT et en licence (2/2)</vt:lpstr>
      <vt:lpstr>Exemple de Lisa, élève en terminale générale série S qui formule des vœux en CPGE, en écoles d'ingénieur et en licence (1/3)</vt:lpstr>
      <vt:lpstr>Exemple de Lisa, élève en terminale générale série S qui formule des vœux en CPGE voie MPSI, en écoles d'ingénieur et en licence (2/3)</vt:lpstr>
      <vt:lpstr>Exemple de Lisa, élève en terminale générale série S qui formule des vœux en CPGE voie MPSI, en écoles d'ingénieur et en licence (3/3)</vt:lpstr>
      <vt:lpstr>L’Exemple d’Enzo en terminale générale série S dans un lycée en Ile-de-France.  Il formule des vœux en PACES, en licence  et en DUT  (1/3) </vt:lpstr>
      <vt:lpstr>L’Exemple d’Enzo en terminale générale série S dans un lycée en Ile-de-France.  Il formule des vœux en PACES, en licence de biologie et en DUT génie biologique (2/3)</vt:lpstr>
      <vt:lpstr>L’Exemple d’Enzo en terminale générale série S dans un lycée en Ile-de-France.  Il formule des vœux en PACES, en licence de biologie et en DUT génie biologique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MAUCHRETIEN Vincent</cp:lastModifiedBy>
  <cp:revision>239</cp:revision>
  <cp:lastPrinted>2015-02-04T16:19:06Z</cp:lastPrinted>
  <dcterms:created xsi:type="dcterms:W3CDTF">2015-02-04T10:43:31Z</dcterms:created>
  <dcterms:modified xsi:type="dcterms:W3CDTF">2018-01-30T14:52:57Z</dcterms:modified>
</cp:coreProperties>
</file>